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7"/>
  </p:notesMasterIdLst>
  <p:handoutMasterIdLst>
    <p:handoutMasterId r:id="rId18"/>
  </p:handoutMasterIdLst>
  <p:sldIdLst>
    <p:sldId id="265" r:id="rId5"/>
    <p:sldId id="310" r:id="rId6"/>
    <p:sldId id="313" r:id="rId7"/>
    <p:sldId id="311" r:id="rId8"/>
    <p:sldId id="321" r:id="rId9"/>
    <p:sldId id="312" r:id="rId10"/>
    <p:sldId id="320" r:id="rId11"/>
    <p:sldId id="314" r:id="rId12"/>
    <p:sldId id="316" r:id="rId13"/>
    <p:sldId id="315" r:id="rId14"/>
    <p:sldId id="318" r:id="rId15"/>
    <p:sldId id="322" r:id="rId16"/>
  </p:sldIdLst>
  <p:sldSz cx="12188825" cy="6858000"/>
  <p:notesSz cx="6858000" cy="9144000"/>
  <p:custDataLst>
    <p:tags r:id="rId19"/>
  </p:custDataLst>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A40EB0-2FDF-4EC0-9EC7-B96E810B6414}" v="145" dt="2020-06-07T18:43:05.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7" d="100"/>
          <a:sy n="67" d="100"/>
        </p:scale>
        <p:origin x="644" y="4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6247376012305031E-2"/>
          <c:y val="3.9410420919607267E-2"/>
          <c:w val="0.95150722947952671"/>
          <c:h val="0.79174151842130847"/>
        </c:manualLayout>
      </c:layout>
      <c:barChart>
        <c:barDir val="col"/>
        <c:grouping val="clustered"/>
        <c:varyColors val="0"/>
        <c:dLbls>
          <c:showLegendKey val="0"/>
          <c:showVal val="0"/>
          <c:showCatName val="0"/>
          <c:showSerName val="0"/>
          <c:showPercent val="0"/>
          <c:showBubbleSize val="0"/>
        </c:dLbls>
        <c:gapWidth val="219"/>
        <c:overlap val="-27"/>
        <c:axId val="401473768"/>
        <c:axId val="398691624"/>
      </c:bar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398691624"/>
        <c:crosses val="autoZero"/>
        <c:auto val="1"/>
        <c:lblAlgn val="ctr"/>
        <c:lblOffset val="100"/>
        <c:noMultiLvlLbl val="0"/>
      </c:catAx>
      <c:valAx>
        <c:axId val="3986916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401473768"/>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6.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Image 2" descr="Une image contenant texte, carte&#10;&#10;Description générée automatiquement">
          <a:extLst xmlns:a="http://schemas.openxmlformats.org/drawingml/2006/main">
            <a:ext uri="{FF2B5EF4-FFF2-40B4-BE49-F238E27FC236}">
              <a16:creationId xmlns:a16="http://schemas.microsoft.com/office/drawing/2014/main" id="{83AA7D4F-8CB9-4B32-9DE3-4065CBA2F540}"/>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980728"/>
          <a:ext cx="11377264" cy="5616624"/>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fr-FR" dirty="0"/>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FD0811F-65A0-45DC-A418-D7D88257DA14}" type="datetime1">
              <a:rPr lang="fr-FR" smtClean="0"/>
              <a:t>07/06/2020</a:t>
            </a:fld>
            <a:endParaRPr lang="fr-FR" dirty="0"/>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fr-FR" dirty="0"/>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fr-FR" smtClean="0"/>
              <a:pPr algn="r" rtl="0"/>
              <a:t>‹#›</a:t>
            </a:fld>
            <a:endParaRPr lang="fr-F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fr-FR" noProof="0"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869BCCB5-3197-42F0-A23E-FBF35BB6BD6D}" type="datetime1">
              <a:rPr lang="fr-FR" smtClean="0"/>
              <a:pPr/>
              <a:t>07/06/2020</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fr-FR" noProof="0" dirty="0"/>
          </a:p>
        </p:txBody>
      </p:sp>
      <p:sp>
        <p:nvSpPr>
          <p:cNvPr id="5" name="Espace réservé des not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fr-FR" noProof="0"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fr-FR" smtClean="0"/>
              <a:pPr/>
              <a:t>‹#›</a:t>
            </a:fld>
            <a:endParaRPr lang="fr-F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fr-FR" noProof="0"/>
              <a:t>Modifiez le style du titre</a:t>
            </a:r>
            <a:endParaRPr lang="fr-FR" noProof="0" dirty="0"/>
          </a:p>
        </p:txBody>
      </p:sp>
      <p:sp>
        <p:nvSpPr>
          <p:cNvPr id="3" name="Sous-titre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fr-FR" noProof="0"/>
              <a:t>Modifiez le style des sous-titres du masque</a:t>
            </a:r>
            <a:endParaRPr lang="fr-FR"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C169FE22-A35D-4AA5-9ED0-CA5AA0D08EE7}" type="datetime1">
              <a:rPr lang="fr-FR" smtClean="0"/>
              <a:pPr/>
              <a:t>07/06/2020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42412" y="381001"/>
            <a:ext cx="1524001" cy="5638800"/>
          </a:xfrm>
        </p:spPr>
        <p:txBody>
          <a:bodyPr vert="eaVert" rtlCol="0"/>
          <a:lstStyle/>
          <a:p>
            <a:pPr rtl="0"/>
            <a:r>
              <a:rPr lang="fr-FR" noProof="0"/>
              <a:t>Modifiez le style du titre</a:t>
            </a:r>
            <a:endParaRPr lang="fr-FR" noProof="0" dirty="0"/>
          </a:p>
        </p:txBody>
      </p:sp>
      <p:sp>
        <p:nvSpPr>
          <p:cNvPr id="3" name="Espace réservé du texte vertical 2"/>
          <p:cNvSpPr>
            <a:spLocks noGrp="1"/>
          </p:cNvSpPr>
          <p:nvPr>
            <p:ph type="body" orient="vert" idx="1"/>
          </p:nvPr>
        </p:nvSpPr>
        <p:spPr>
          <a:xfrm>
            <a:off x="1522412" y="381001"/>
            <a:ext cx="7391399" cy="5638800"/>
          </a:xfrm>
        </p:spPr>
        <p:txBody>
          <a:bodyPr vert="eaVert" rtlCol="0"/>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4B2D50EC-F18A-4356-A82F-ED015F56C2C6}" type="datetime1">
              <a:rPr lang="fr-FR" smtClean="0"/>
              <a:pPr/>
              <a:t>07/06/2020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idx="1"/>
          </p:nvPr>
        </p:nvSpPr>
        <p:spPr/>
        <p:txBody>
          <a:bodyPr rtlCol="0"/>
          <a:lstStyle>
            <a:lvl5pPr algn="l" rtl="0">
              <a:defRPr/>
            </a:lvl5pPr>
            <a:lvl6pPr algn="l" rtl="0">
              <a:defRPr/>
            </a:lvl6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e la date 3"/>
          <p:cNvSpPr>
            <a:spLocks noGrp="1"/>
          </p:cNvSpPr>
          <p:nvPr>
            <p:ph type="dt" sz="half" idx="10"/>
          </p:nvPr>
        </p:nvSpPr>
        <p:spPr/>
        <p:txBody>
          <a:bodyPr rtlCol="0"/>
          <a:lstStyle>
            <a:lvl1pPr>
              <a:defRPr/>
            </a:lvl1pPr>
          </a:lstStyle>
          <a:p>
            <a:fld id="{D8AB5196-52B1-4918-B153-34A0C9A4A7AD}" type="datetime1">
              <a:rPr lang="fr-FR" smtClean="0"/>
              <a:pPr/>
              <a:t>07/06/2020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fr-FR" noProof="0"/>
              <a:t>Cliquez pour modifier les styles du texte du masque</a:t>
            </a:r>
          </a:p>
        </p:txBody>
      </p:sp>
      <p:sp>
        <p:nvSpPr>
          <p:cNvPr id="4" name="Espace réservé de la date 3"/>
          <p:cNvSpPr>
            <a:spLocks noGrp="1"/>
          </p:cNvSpPr>
          <p:nvPr>
            <p:ph type="dt" sz="half" idx="10"/>
          </p:nvPr>
        </p:nvSpPr>
        <p:spPr/>
        <p:txBody>
          <a:bodyPr rtlCol="0"/>
          <a:lstStyle>
            <a:lvl1pPr>
              <a:defRPr/>
            </a:lvl1pPr>
          </a:lstStyle>
          <a:p>
            <a:fld id="{7399499F-CA45-4A76-BC24-F973E24AC3FB}" type="datetime1">
              <a:rPr lang="fr-FR" smtClean="0"/>
              <a:pPr/>
              <a:t>07/06/2020</a:t>
            </a:fld>
            <a:endParaRPr lang="fr-FR" dirty="0"/>
          </a:p>
        </p:txBody>
      </p:sp>
      <p:sp>
        <p:nvSpPr>
          <p:cNvPr id="5" name="Espace réservé du pied de page 4"/>
          <p:cNvSpPr>
            <a:spLocks noGrp="1"/>
          </p:cNvSpPr>
          <p:nvPr>
            <p:ph type="ftr" sz="quarter" idx="11"/>
          </p:nvPr>
        </p:nvSpPr>
        <p:spPr/>
        <p:txBody>
          <a:bodyPr rtlCol="0"/>
          <a:lstStyle/>
          <a:p>
            <a:pPr rtl="0"/>
            <a:endParaRPr lang="fr-FR" noProof="0" dirty="0"/>
          </a:p>
        </p:txBody>
      </p:sp>
      <p:sp>
        <p:nvSpPr>
          <p:cNvPr id="6" name="Espace réservé du numéro de diapositive 5"/>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u contenu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contenu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e la date 4"/>
          <p:cNvSpPr>
            <a:spLocks noGrp="1"/>
          </p:cNvSpPr>
          <p:nvPr>
            <p:ph type="dt" sz="half" idx="10"/>
          </p:nvPr>
        </p:nvSpPr>
        <p:spPr/>
        <p:txBody>
          <a:bodyPr rtlCol="0"/>
          <a:lstStyle>
            <a:lvl1pPr>
              <a:defRPr/>
            </a:lvl1pPr>
          </a:lstStyle>
          <a:p>
            <a:fld id="{3817870C-A0A5-4D92-B86D-C2791EFA3A23}" type="datetime1">
              <a:rPr lang="fr-FR" smtClean="0"/>
              <a:pPr/>
              <a:t>07/06/2020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lvl1pPr rtl="0">
              <a:defRPr/>
            </a:lvl1pPr>
          </a:lstStyle>
          <a:p>
            <a:fld id="{2A013F82-EE5E-44EE-A61D-E31C6657F26F}" type="slidenum">
              <a:rPr lang="fr-FR" noProof="0" smtClean="0"/>
              <a:pPr/>
              <a:t>‹#›</a:t>
            </a:fld>
            <a:endParaRPr lang="fr-FR"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lgn="l" rtl="0">
              <a:defRPr/>
            </a:lvl1pPr>
          </a:lstStyle>
          <a:p>
            <a:pPr rtl="0"/>
            <a:r>
              <a:rPr lang="fr-FR" noProof="0"/>
              <a:t>Modifiez le style du titre</a:t>
            </a:r>
            <a:endParaRPr lang="fr-FR" noProof="0" dirty="0"/>
          </a:p>
        </p:txBody>
      </p:sp>
      <p:sp>
        <p:nvSpPr>
          <p:cNvPr id="3" name="Espace réservé du texte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4" name="Espace réservé du contenu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5" name="Espace réservé du texte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fr-FR" noProof="0"/>
              <a:t>Cliquez pour modifier les styles du texte du masque</a:t>
            </a:r>
          </a:p>
        </p:txBody>
      </p:sp>
      <p:sp>
        <p:nvSpPr>
          <p:cNvPr id="6" name="Espace réservé du contenu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7" name="Espace réservé de la date 6"/>
          <p:cNvSpPr>
            <a:spLocks noGrp="1"/>
          </p:cNvSpPr>
          <p:nvPr>
            <p:ph type="dt" sz="half" idx="10"/>
          </p:nvPr>
        </p:nvSpPr>
        <p:spPr/>
        <p:txBody>
          <a:bodyPr rtlCol="0"/>
          <a:lstStyle>
            <a:lvl1pPr>
              <a:defRPr/>
            </a:lvl1pPr>
          </a:lstStyle>
          <a:p>
            <a:fld id="{812A7B89-83CE-4355-8D19-9AD5D8179E27}" type="datetime1">
              <a:rPr lang="fr-FR" smtClean="0"/>
              <a:pPr/>
              <a:t>07/06/2020</a:t>
            </a:fld>
            <a:endParaRPr lang="fr-FR" dirty="0"/>
          </a:p>
        </p:txBody>
      </p:sp>
      <p:sp>
        <p:nvSpPr>
          <p:cNvPr id="8" name="Espace réservé du pied de page 7"/>
          <p:cNvSpPr>
            <a:spLocks noGrp="1"/>
          </p:cNvSpPr>
          <p:nvPr>
            <p:ph type="ftr" sz="quarter" idx="11"/>
          </p:nvPr>
        </p:nvSpPr>
        <p:spPr/>
        <p:txBody>
          <a:bodyPr rtlCol="0"/>
          <a:lstStyle/>
          <a:p>
            <a:pPr rtl="0"/>
            <a:endParaRPr lang="fr-FR" noProof="0" dirty="0"/>
          </a:p>
        </p:txBody>
      </p:sp>
      <p:sp>
        <p:nvSpPr>
          <p:cNvPr id="9" name="Espace réservé du numéro de diapositive 8"/>
          <p:cNvSpPr>
            <a:spLocks noGrp="1"/>
          </p:cNvSpPr>
          <p:nvPr>
            <p:ph type="sldNum" sz="quarter" idx="12"/>
          </p:nvPr>
        </p:nvSpPr>
        <p:spPr/>
        <p:txBody>
          <a:bodyPr rtlCol="0"/>
          <a:lstStyle>
            <a:lvl1pPr rtl="0">
              <a:defRPr/>
            </a:lvl1pPr>
          </a:lstStyle>
          <a:p>
            <a:fld id="{2A013F82-EE5E-44EE-A61D-E31C6657F26F}" type="slidenum">
              <a:rPr lang="fr-FR" noProof="0" smtClean="0"/>
              <a:pPr/>
              <a:t>‹#›</a:t>
            </a:fld>
            <a:endParaRPr lang="fr-FR"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endParaRPr lang="fr-FR" noProof="0" dirty="0"/>
          </a:p>
        </p:txBody>
      </p:sp>
      <p:sp>
        <p:nvSpPr>
          <p:cNvPr id="3" name="Espace réservé de la date 2"/>
          <p:cNvSpPr>
            <a:spLocks noGrp="1"/>
          </p:cNvSpPr>
          <p:nvPr>
            <p:ph type="dt" sz="half" idx="10"/>
          </p:nvPr>
        </p:nvSpPr>
        <p:spPr/>
        <p:txBody>
          <a:bodyPr rtlCol="0"/>
          <a:lstStyle>
            <a:lvl1pPr>
              <a:defRPr/>
            </a:lvl1pPr>
          </a:lstStyle>
          <a:p>
            <a:fld id="{EA4593A4-CD22-4D89-9631-B432485C88BE}" type="datetime1">
              <a:rPr lang="fr-FR" smtClean="0"/>
              <a:pPr/>
              <a:t>07/06/2020</a:t>
            </a:fld>
            <a:endParaRPr lang="fr-FR" dirty="0"/>
          </a:p>
        </p:txBody>
      </p:sp>
      <p:sp>
        <p:nvSpPr>
          <p:cNvPr id="4" name="Espace réservé du pied de page 3"/>
          <p:cNvSpPr>
            <a:spLocks noGrp="1"/>
          </p:cNvSpPr>
          <p:nvPr>
            <p:ph type="ftr" sz="quarter" idx="11"/>
          </p:nvPr>
        </p:nvSpPr>
        <p:spPr/>
        <p:txBody>
          <a:bodyPr rtlCol="0"/>
          <a:lstStyle/>
          <a:p>
            <a:pPr rtl="0"/>
            <a:endParaRPr lang="fr-FR" noProof="0" dirty="0"/>
          </a:p>
        </p:txBody>
      </p:sp>
      <p:sp>
        <p:nvSpPr>
          <p:cNvPr id="5" name="Espace réservé du numéro de diapositive 4"/>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bg>
      <p:bgPr>
        <a:solidFill>
          <a:schemeClr val="bg2"/>
        </a:solid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lvl1pPr>
              <a:defRPr/>
            </a:lvl1pPr>
          </a:lstStyle>
          <a:p>
            <a:fld id="{88F3045D-8AE6-4E47-932F-47FA387FEA34}" type="datetime1">
              <a:rPr lang="fr-FR" smtClean="0"/>
              <a:pPr/>
              <a:t>07/06/2020</a:t>
            </a:fld>
            <a:endParaRPr lang="fr-FR" dirty="0"/>
          </a:p>
        </p:txBody>
      </p:sp>
      <p:sp>
        <p:nvSpPr>
          <p:cNvPr id="3" name="Espace réservé du pied de page 2"/>
          <p:cNvSpPr>
            <a:spLocks noGrp="1"/>
          </p:cNvSpPr>
          <p:nvPr>
            <p:ph type="ftr" sz="quarter" idx="11"/>
          </p:nvPr>
        </p:nvSpPr>
        <p:spPr/>
        <p:txBody>
          <a:bodyPr rtlCol="0"/>
          <a:lstStyle/>
          <a:p>
            <a:pPr rtl="0"/>
            <a:endParaRPr lang="fr-FR" noProof="0" dirty="0"/>
          </a:p>
        </p:txBody>
      </p:sp>
      <p:sp>
        <p:nvSpPr>
          <p:cNvPr id="4" name="Espace réservé du numéro de diapositive 3"/>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fr-FR" noProof="0"/>
              <a:t>Modifiez le style du titre</a:t>
            </a:r>
            <a:endParaRPr lang="fr-FR" noProof="0" dirty="0"/>
          </a:p>
        </p:txBody>
      </p:sp>
      <p:sp>
        <p:nvSpPr>
          <p:cNvPr id="3" name="Espace réservé du contenu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fr-FR" noProof="0"/>
              <a:t>Cliquez pour 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2282C9DA-93FE-4DDE-8920-2C8AB1F5E18A}" type="datetime1">
              <a:rPr lang="fr-FR" smtClean="0"/>
              <a:pPr/>
              <a:t>07/06/2020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t>‹#›</a:t>
            </a:fld>
            <a:endParaRPr lang="fr-FR"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Espace réservé d’imag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fr-FR" noProof="0"/>
              <a:t>Cliquez sur l'icône pour ajouter une image</a:t>
            </a:r>
            <a:endParaRPr lang="fr-FR" noProof="0" dirty="0"/>
          </a:p>
        </p:txBody>
      </p:sp>
      <p:sp>
        <p:nvSpPr>
          <p:cNvPr id="2" name="Titre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fr-FR" noProof="0"/>
              <a:t>Modifiez le style du titre</a:t>
            </a:r>
            <a:endParaRPr lang="fr-FR" noProof="0" dirty="0"/>
          </a:p>
        </p:txBody>
      </p:sp>
      <p:sp>
        <p:nvSpPr>
          <p:cNvPr id="4" name="Espace réservé du texte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fr-FR" noProof="0"/>
              <a:t>Cliquez pour modifier les styles du texte du masque</a:t>
            </a:r>
          </a:p>
        </p:txBody>
      </p:sp>
      <p:sp>
        <p:nvSpPr>
          <p:cNvPr id="5" name="Espace réservé de la date 4"/>
          <p:cNvSpPr>
            <a:spLocks noGrp="1"/>
          </p:cNvSpPr>
          <p:nvPr>
            <p:ph type="dt" sz="half" idx="10"/>
          </p:nvPr>
        </p:nvSpPr>
        <p:spPr/>
        <p:txBody>
          <a:bodyPr rtlCol="0"/>
          <a:lstStyle>
            <a:lvl1pPr>
              <a:defRPr/>
            </a:lvl1pPr>
          </a:lstStyle>
          <a:p>
            <a:fld id="{EB002A6A-F78C-474F-BA6B-17AE42EC613D}" type="datetime1">
              <a:rPr lang="fr-FR" smtClean="0"/>
              <a:pPr/>
              <a:t>07/06/2020</a:t>
            </a:fld>
            <a:endParaRPr lang="fr-FR" dirty="0"/>
          </a:p>
        </p:txBody>
      </p:sp>
      <p:sp>
        <p:nvSpPr>
          <p:cNvPr id="6" name="Espace réservé du pied de page 5"/>
          <p:cNvSpPr>
            <a:spLocks noGrp="1"/>
          </p:cNvSpPr>
          <p:nvPr>
            <p:ph type="ftr" sz="quarter" idx="11"/>
          </p:nvPr>
        </p:nvSpPr>
        <p:spPr/>
        <p:txBody>
          <a:bodyPr rtlCol="0"/>
          <a:lstStyle/>
          <a:p>
            <a:pPr rtl="0"/>
            <a:endParaRPr lang="fr-FR" noProof="0" dirty="0"/>
          </a:p>
        </p:txBody>
      </p:sp>
      <p:sp>
        <p:nvSpPr>
          <p:cNvPr id="7" name="Espace réservé du numéro de diapositive 6"/>
          <p:cNvSpPr>
            <a:spLocks noGrp="1"/>
          </p:cNvSpPr>
          <p:nvPr>
            <p:ph type="sldNum" sz="quarter" idx="12"/>
          </p:nvPr>
        </p:nvSpPr>
        <p:spPr/>
        <p:txBody>
          <a:bodyPr rtlCol="0"/>
          <a:lstStyle/>
          <a:p>
            <a:pPr rtl="0"/>
            <a:fld id="{2A013F82-EE5E-44EE-A61D-E31C6657F26F}" type="slidenum">
              <a:rPr lang="fr-FR" noProof="0" smtClean="0"/>
              <a:pPr rtl="0"/>
              <a:t>‹#›</a:t>
            </a:fld>
            <a:endParaRPr lang="fr-FR"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fr-FR" noProof="0" dirty="0"/>
              <a:t>Modifiez le style du titre</a:t>
            </a:r>
          </a:p>
        </p:txBody>
      </p:sp>
      <p:sp>
        <p:nvSpPr>
          <p:cNvPr id="3" name="Espace réservé du texte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e la date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B1406553-4B01-4903-B663-70E503E45D52}" type="datetime1">
              <a:rPr lang="fr-FR" smtClean="0"/>
              <a:pPr/>
              <a:t>07/06/2020</a:t>
            </a:fld>
            <a:endParaRPr lang="fr-FR" dirty="0"/>
          </a:p>
        </p:txBody>
      </p:sp>
      <p:sp>
        <p:nvSpPr>
          <p:cNvPr id="5" name="Espace réservé du pied de page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fr-FR" noProof="0" dirty="0"/>
          </a:p>
        </p:txBody>
      </p:sp>
      <p:sp>
        <p:nvSpPr>
          <p:cNvPr id="6" name="Espace réservé du numéro de diapositive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fr-FR" smtClean="0"/>
              <a:pPr/>
              <a:t>‹#›</a:t>
            </a:fld>
            <a:endParaRPr lang="fr-FR"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hyperlink" Target="https://thierry-leriche-dessirier.developpez.com/tutoriels/java/charger-donnees-mysql-5-min/" TargetMode="External"/><Relationship Id="rId3" Type="http://schemas.openxmlformats.org/officeDocument/2006/relationships/hyperlink" Target="https://forums.commentcamarche.net/forum/affich-31838263-comparer-les-donnees-d-un-formulaire-avec-celle-d-une-bdd" TargetMode="External"/><Relationship Id="rId7" Type="http://schemas.openxmlformats.org/officeDocument/2006/relationships/hyperlink" Target="https://openclassrooms.com/forum/sujet/quelle-solution-pour-creer-un-genre-d-agenda" TargetMode="External"/><Relationship Id="rId2" Type="http://schemas.openxmlformats.org/officeDocument/2006/relationships/hyperlink" Target="https://baptiste-wicht.developpez.com/tutoriels/java/swing/debutant/?page=boutons" TargetMode="External"/><Relationship Id="rId1" Type="http://schemas.openxmlformats.org/officeDocument/2006/relationships/slideLayout" Target="../slideLayouts/slideLayout8.xml"/><Relationship Id="rId6" Type="http://schemas.openxmlformats.org/officeDocument/2006/relationships/hyperlink" Target="https://www.developpez.net/forums/d1444861/java/developpement-web-java/recuperer-d-select/" TargetMode="External"/><Relationship Id="rId5" Type="http://schemas.openxmlformats.org/officeDocument/2006/relationships/hyperlink" Target="https://openclassrooms.com/forum/sujet/comparer-des-informations-dans-une-meme-table" TargetMode="External"/><Relationship Id="rId4" Type="http://schemas.openxmlformats.org/officeDocument/2006/relationships/hyperlink" Target="https://www.developpez.net/forums/d314878/java/general-java/persistance-donnees/jdbc/comparer-valeurs-resultset/"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aytolearnx.com/2020/04/remplir-et-afficher-une-matrice-en-java.html" TargetMode="External"/><Relationship Id="rId13" Type="http://schemas.openxmlformats.org/officeDocument/2006/relationships/hyperlink" Target="https://docs.oracle.com/javase/tutorial/uiswing/layout/problems.html" TargetMode="External"/><Relationship Id="rId18" Type="http://schemas.openxmlformats.org/officeDocument/2006/relationships/hyperlink" Target="https://www.geeksforgeeks.org/java-swing-jtextfield/" TargetMode="External"/><Relationship Id="rId3" Type="http://schemas.openxmlformats.org/officeDocument/2006/relationships/hyperlink" Target="http://remy-manu.no-ip.biz/Java/Tutoriels/ProgrammationReseau/JDBC.htm" TargetMode="External"/><Relationship Id="rId7" Type="http://schemas.openxmlformats.org/officeDocument/2006/relationships/hyperlink" Target="https://openclassrooms.com/forum/sujet/java-afficher-des-resultats-sql-sous-forme-de-jtable-72995" TargetMode="External"/><Relationship Id="rId12" Type="http://schemas.openxmlformats.org/officeDocument/2006/relationships/hyperlink" Target="https://devqa.io/java-compare-two-arraylists/" TargetMode="External"/><Relationship Id="rId17" Type="http://schemas.openxmlformats.org/officeDocument/2006/relationships/hyperlink" Target="http://www.java2s.com/Tutorials/Java/Swing_How_to/JScrollPane/Create_JPanel_filled_with_Buttons_inside_a_JScrollPane.htm" TargetMode="External"/><Relationship Id="rId2" Type="http://schemas.openxmlformats.org/officeDocument/2006/relationships/hyperlink" Target="https://www.developpez.net/forums/d1524710/logiciels/solutions-d-entreprise/business-intelligence/talend/developpement-jobs/lire-requete-partir-d-fichier-sql/" TargetMode="External"/><Relationship Id="rId16" Type="http://schemas.openxmlformats.org/officeDocument/2006/relationships/hyperlink" Target="https://www.codejava.net/java-se/swing/jpanel-basic-tutorial-and-examples" TargetMode="External"/><Relationship Id="rId20" Type="http://schemas.openxmlformats.org/officeDocument/2006/relationships/hyperlink" Target="https://www.w3schools.com/java/java_interface.asp" TargetMode="External"/><Relationship Id="rId1" Type="http://schemas.openxmlformats.org/officeDocument/2006/relationships/slideLayout" Target="../slideLayouts/slideLayout8.xml"/><Relationship Id="rId6" Type="http://schemas.openxmlformats.org/officeDocument/2006/relationships/hyperlink" Target="https://codes-sources.commentcamarche.net/forum/affich-562343-base-de-donnees-jtable-java" TargetMode="External"/><Relationship Id="rId11" Type="http://schemas.openxmlformats.org/officeDocument/2006/relationships/hyperlink" Target="https://forum.hardware.fr/hfr/Programmation/Java/java-jtable-fenetre-sujet_105654_1.htm" TargetMode="External"/><Relationship Id="rId5" Type="http://schemas.openxmlformats.org/officeDocument/2006/relationships/hyperlink" Target="https://www.developpez.net/forums/d1612602/java/interfaces-graphiques-java/debuter/affichage-base-donnees-jtable/" TargetMode="External"/><Relationship Id="rId15" Type="http://schemas.openxmlformats.org/officeDocument/2006/relationships/hyperlink" Target="https://javapointers.com/java/java-se/the-jpanel/" TargetMode="External"/><Relationship Id="rId10" Type="http://schemas.openxmlformats.org/officeDocument/2006/relationships/hyperlink" Target="https://forums.commentcamarche.net/forum/affich-34090300-remplir-un-tableau-avec-bdd-java" TargetMode="External"/><Relationship Id="rId19" Type="http://schemas.openxmlformats.org/officeDocument/2006/relationships/hyperlink" Target="https://javatutorial.net/jframe-buttons-listeners-text-fields" TargetMode="External"/><Relationship Id="rId4" Type="http://schemas.openxmlformats.org/officeDocument/2006/relationships/hyperlink" Target="https://openclassrooms.com/fr/courses/26832-apprenez-a-programmer-en-java/26543-fouillez-dans-la-base-de-donnees" TargetMode="External"/><Relationship Id="rId9" Type="http://schemas.openxmlformats.org/officeDocument/2006/relationships/hyperlink" Target="https://openclassrooms.com/forum/sujet/remplir-un-tableau-avec-une-bdd-mysql" TargetMode="External"/><Relationship Id="rId14" Type="http://schemas.openxmlformats.org/officeDocument/2006/relationships/hyperlink" Target="https://docs.oracle.com/javase/7/docs/api/java/awt/Contain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a:xfrm>
            <a:off x="1845940" y="332656"/>
            <a:ext cx="8229600" cy="2895600"/>
          </a:xfrm>
        </p:spPr>
        <p:txBody>
          <a:bodyPr rtlCol="0"/>
          <a:lstStyle/>
          <a:p>
            <a:pPr algn="ctr" rtl="0"/>
            <a:r>
              <a:rPr lang="fr-FR" u="sng" dirty="0">
                <a:solidFill>
                  <a:schemeClr val="tx1">
                    <a:lumMod val="65000"/>
                  </a:schemeClr>
                </a:solidFill>
              </a:rPr>
              <a:t>Gestion d’une école en java</a:t>
            </a:r>
          </a:p>
        </p:txBody>
      </p:sp>
      <p:sp>
        <p:nvSpPr>
          <p:cNvPr id="4" name="Sous-titre 3"/>
          <p:cNvSpPr>
            <a:spLocks noGrp="1"/>
          </p:cNvSpPr>
          <p:nvPr>
            <p:ph type="subTitle" idx="1"/>
          </p:nvPr>
        </p:nvSpPr>
        <p:spPr/>
        <p:txBody>
          <a:bodyPr rtlCol="0"/>
          <a:lstStyle/>
          <a:p>
            <a:pPr rtl="0"/>
            <a:r>
              <a:rPr lang="fr-FR" dirty="0"/>
              <a:t>Praveen DE </a:t>
            </a:r>
            <a:r>
              <a:rPr lang="fr-FR" dirty="0" err="1"/>
              <a:t>silva</a:t>
            </a:r>
            <a:endParaRPr lang="fr-FR" dirty="0"/>
          </a:p>
          <a:p>
            <a:pPr rtl="0"/>
            <a:r>
              <a:rPr lang="fr-FR" dirty="0"/>
              <a:t>Pierre moreau</a:t>
            </a:r>
          </a:p>
          <a:p>
            <a:pPr rtl="0"/>
            <a:r>
              <a:rPr lang="fr-FR" dirty="0"/>
              <a:t>Daroukous </a:t>
            </a:r>
            <a:r>
              <a:rPr lang="fr-FR" dirty="0" err="1"/>
              <a:t>mendes</a:t>
            </a:r>
            <a:endParaRPr lang="fr-FR" dirty="0"/>
          </a:p>
          <a:p>
            <a:pPr rtl="0"/>
            <a:r>
              <a:rPr lang="fr-FR" dirty="0"/>
              <a:t>Td 05</a:t>
            </a:r>
          </a:p>
        </p:txBody>
      </p:sp>
      <p:pic>
        <p:nvPicPr>
          <p:cNvPr id="5" name="Image 4" descr="Une image contenant alimentation, dessin&#10;&#10;Description générée automatiquement">
            <a:extLst>
              <a:ext uri="{FF2B5EF4-FFF2-40B4-BE49-F238E27FC236}">
                <a16:creationId xmlns:a16="http://schemas.microsoft.com/office/drawing/2014/main" id="{2742C990-B324-4912-ADCA-EE8EC3474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8628" y="3246262"/>
            <a:ext cx="3748191" cy="2808312"/>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98998" y="0"/>
            <a:ext cx="9144001" cy="980728"/>
          </a:xfrm>
        </p:spPr>
        <p:txBody>
          <a:bodyPr rtlCol="0"/>
          <a:lstStyle/>
          <a:p>
            <a:pPr algn="ctr"/>
            <a:r>
              <a:rPr lang="fr-FR" b="1" u="sng" dirty="0"/>
              <a:t>Bilan individuel et collectif</a:t>
            </a:r>
            <a:endParaRPr lang="fr-FR" b="1" dirty="0"/>
          </a:p>
        </p:txBody>
      </p:sp>
      <p:sp>
        <p:nvSpPr>
          <p:cNvPr id="3" name="Espace réservé du texte 2"/>
          <p:cNvSpPr>
            <a:spLocks noGrp="1"/>
          </p:cNvSpPr>
          <p:nvPr>
            <p:ph type="body" idx="1"/>
          </p:nvPr>
        </p:nvSpPr>
        <p:spPr>
          <a:xfrm>
            <a:off x="178541" y="743744"/>
            <a:ext cx="4416552" cy="762000"/>
          </a:xfrm>
        </p:spPr>
        <p:txBody>
          <a:bodyPr rtlCol="0"/>
          <a:lstStyle/>
          <a:p>
            <a:pPr rtl="0"/>
            <a:r>
              <a:rPr lang="fr-FR" dirty="0"/>
              <a:t>individuel</a:t>
            </a:r>
          </a:p>
        </p:txBody>
      </p:sp>
      <p:sp>
        <p:nvSpPr>
          <p:cNvPr id="4" name="Espace réservé du contenu 3"/>
          <p:cNvSpPr>
            <a:spLocks noGrp="1"/>
          </p:cNvSpPr>
          <p:nvPr>
            <p:ph sz="half" idx="2"/>
          </p:nvPr>
        </p:nvSpPr>
        <p:spPr>
          <a:xfrm>
            <a:off x="130338" y="1484784"/>
            <a:ext cx="11881320" cy="3528392"/>
          </a:xfrm>
        </p:spPr>
        <p:txBody>
          <a:bodyPr rtlCol="0">
            <a:normAutofit lnSpcReduction="10000"/>
          </a:bodyPr>
          <a:lstStyle/>
          <a:p>
            <a:pPr marL="0" indent="0" rtl="0">
              <a:buNone/>
            </a:pPr>
            <a:r>
              <a:rPr lang="fr-FR" dirty="0"/>
              <a:t>Bilan de Daroukous: </a:t>
            </a:r>
          </a:p>
          <a:p>
            <a:pPr marL="0" indent="0" rtl="0">
              <a:buNone/>
            </a:pPr>
            <a:r>
              <a:rPr lang="fr-FR" sz="1800" dirty="0"/>
              <a:t>Projet compliqué mais très instructif. Manque de temps pour perfection </a:t>
            </a:r>
          </a:p>
          <a:p>
            <a:pPr marL="0" indent="0" rtl="0">
              <a:buNone/>
            </a:pPr>
            <a:r>
              <a:rPr lang="fr-FR" dirty="0"/>
              <a:t>Bilan de Pierre :</a:t>
            </a:r>
          </a:p>
          <a:p>
            <a:pPr marL="0" indent="0" rtl="0">
              <a:buNone/>
            </a:pPr>
            <a:r>
              <a:rPr lang="fr-FR" sz="1800" dirty="0"/>
              <a:t>Projet assez compliqué. Délai trop court pour pouvoir faire quelque chose de plus esthétique. Mais un projet très intéressant qui m’a permis de perfectionner mon utilisation de JAVA.</a:t>
            </a:r>
          </a:p>
          <a:p>
            <a:pPr marL="0" indent="0" rtl="0">
              <a:buNone/>
            </a:pPr>
            <a:r>
              <a:rPr lang="fr-FR" sz="2200" dirty="0"/>
              <a:t>Bilan de Praveen : </a:t>
            </a:r>
          </a:p>
          <a:p>
            <a:pPr marL="0" indent="0" rtl="0">
              <a:buNone/>
            </a:pPr>
            <a:r>
              <a:rPr lang="fr-FR" sz="1800" dirty="0"/>
              <a:t>Projet intéressant. J’ai eu des difficultés notamment dans l’interface graphique mais la partie DAO était plutôt un succès malgré quelques problèmes que j’ai pu surmonter. On pourrait pu faire un projet plus esthétique si on avait le droit d’utiliser GUI Builder. Sinon, ce projet m’a vraiment permis de développer mes compétences en POO.</a:t>
            </a:r>
          </a:p>
          <a:p>
            <a:pPr marL="0" indent="0" rtl="0">
              <a:buNone/>
            </a:pPr>
            <a:endParaRPr lang="fr-FR" sz="1800" dirty="0"/>
          </a:p>
        </p:txBody>
      </p:sp>
      <p:sp>
        <p:nvSpPr>
          <p:cNvPr id="5" name="Espace réservé du texte 4"/>
          <p:cNvSpPr>
            <a:spLocks noGrp="1"/>
          </p:cNvSpPr>
          <p:nvPr>
            <p:ph type="body" sz="quarter" idx="3"/>
          </p:nvPr>
        </p:nvSpPr>
        <p:spPr>
          <a:xfrm>
            <a:off x="3686921" y="5373216"/>
            <a:ext cx="4416552" cy="762000"/>
          </a:xfrm>
        </p:spPr>
        <p:txBody>
          <a:bodyPr rtlCol="0"/>
          <a:lstStyle/>
          <a:p>
            <a:pPr rtl="0"/>
            <a:r>
              <a:rPr lang="fr-FR" dirty="0"/>
              <a:t>Collectif</a:t>
            </a:r>
          </a:p>
        </p:txBody>
      </p:sp>
      <p:sp>
        <p:nvSpPr>
          <p:cNvPr id="9" name="Espace réservé du contenu 3">
            <a:extLst>
              <a:ext uri="{FF2B5EF4-FFF2-40B4-BE49-F238E27FC236}">
                <a16:creationId xmlns:a16="http://schemas.microsoft.com/office/drawing/2014/main" id="{D78D45AD-A931-4699-B90C-AE69682C9D35}"/>
              </a:ext>
            </a:extLst>
          </p:cNvPr>
          <p:cNvSpPr txBox="1">
            <a:spLocks/>
          </p:cNvSpPr>
          <p:nvPr/>
        </p:nvSpPr>
        <p:spPr>
          <a:xfrm>
            <a:off x="5302324" y="5244244"/>
            <a:ext cx="6480720" cy="1353108"/>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fr-FR" sz="1800" dirty="0"/>
              <a:t>Ce fut un projet très intéressant. Nous l’avons trouvé compliqué mais très instructif. Il nous a permis de réaliser quelque chose de concret grâce aux connaissances qu’on a pu acquérir </a:t>
            </a:r>
          </a:p>
          <a:p>
            <a:pPr marL="0" indent="0">
              <a:buFont typeface="Arial" pitchFamily="34" charset="0"/>
              <a:buNone/>
            </a:pPr>
            <a:endParaRPr lang="fr-FR" sz="1400"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5154"/>
            <a:ext cx="12188825" cy="612467"/>
          </a:xfrm>
        </p:spPr>
        <p:txBody>
          <a:bodyPr rtlCol="0"/>
          <a:lstStyle/>
          <a:p>
            <a:r>
              <a:rPr lang="fr-FR" b="1" u="sng" dirty="0"/>
              <a:t>Sources:</a:t>
            </a:r>
            <a:endParaRPr lang="fr-FR" dirty="0"/>
          </a:p>
        </p:txBody>
      </p:sp>
      <p:sp>
        <p:nvSpPr>
          <p:cNvPr id="3" name="Espace réservé du contenu 2"/>
          <p:cNvSpPr>
            <a:spLocks noGrp="1"/>
          </p:cNvSpPr>
          <p:nvPr>
            <p:ph idx="1"/>
          </p:nvPr>
        </p:nvSpPr>
        <p:spPr>
          <a:xfrm>
            <a:off x="297768" y="875021"/>
            <a:ext cx="11593288" cy="5722331"/>
          </a:xfrm>
        </p:spPr>
        <p:txBody>
          <a:bodyPr rtlCol="0">
            <a:normAutofit fontScale="92500" lnSpcReduction="10000"/>
          </a:bodyPr>
          <a:lstStyle/>
          <a:p>
            <a:pPr marL="0" indent="0" rtl="0">
              <a:buNone/>
            </a:pPr>
            <a:r>
              <a:rPr lang="fr-FR" sz="1800" b="1" i="1" u="sng" dirty="0" err="1"/>
              <a:t>Openclassroom</a:t>
            </a:r>
            <a:r>
              <a:rPr lang="fr-FR" sz="1800" b="1" i="1" u="sng" dirty="0"/>
              <a:t>:</a:t>
            </a:r>
          </a:p>
          <a:p>
            <a:pPr marL="0" indent="0">
              <a:buNone/>
            </a:pPr>
            <a:r>
              <a:rPr lang="fr-FR" sz="1800" dirty="0"/>
              <a:t>-cours gérez des menus et des boites de dialogue</a:t>
            </a:r>
          </a:p>
          <a:p>
            <a:pPr marL="0" indent="0">
              <a:buNone/>
            </a:pPr>
            <a:r>
              <a:rPr lang="fr-FR" sz="1800" b="1" i="1" u="sng" dirty="0" err="1"/>
              <a:t>Tp</a:t>
            </a:r>
            <a:r>
              <a:rPr lang="fr-FR" sz="1800" b="1" i="1" u="sng" dirty="0"/>
              <a:t>/Cours </a:t>
            </a:r>
            <a:r>
              <a:rPr lang="fr-FR" sz="1800" b="1" i="1" u="sng" dirty="0" err="1"/>
              <a:t>M.Hina</a:t>
            </a:r>
            <a:r>
              <a:rPr lang="fr-FR" sz="1800" b="1" i="1" u="sng" dirty="0"/>
              <a:t>:</a:t>
            </a:r>
          </a:p>
          <a:p>
            <a:pPr marL="0" indent="0">
              <a:buNone/>
            </a:pPr>
            <a:r>
              <a:rPr lang="fr-FR" sz="1800" dirty="0"/>
              <a:t>-cours du 29/05/020 (interface)</a:t>
            </a:r>
          </a:p>
          <a:p>
            <a:pPr marL="0" indent="0">
              <a:buNone/>
            </a:pPr>
            <a:r>
              <a:rPr lang="fr-FR" sz="1800" dirty="0"/>
              <a:t>-cours du 5/06/2020 (interface+ EDT)</a:t>
            </a:r>
          </a:p>
          <a:p>
            <a:pPr marL="0" indent="0">
              <a:buNone/>
            </a:pPr>
            <a:r>
              <a:rPr lang="fr-FR" sz="1800" b="1" i="1" dirty="0"/>
              <a:t> </a:t>
            </a:r>
            <a:r>
              <a:rPr lang="fr-FR" sz="1800" b="1" i="1" u="sng" dirty="0"/>
              <a:t>Autres sources:</a:t>
            </a:r>
          </a:p>
          <a:p>
            <a:pPr marL="0" indent="0">
              <a:lnSpc>
                <a:spcPct val="300000"/>
              </a:lnSpc>
              <a:spcBef>
                <a:spcPts val="0"/>
              </a:spcBef>
              <a:buNone/>
            </a:pPr>
            <a:r>
              <a:rPr lang="fr-FR" sz="1050" dirty="0">
                <a:hlinkClick r:id="rId2"/>
              </a:rPr>
              <a:t>https://baptiste-wicht.developpez.com/tutoriels/java/swing/debutant/?page=boutons</a:t>
            </a:r>
            <a:endParaRPr lang="fr-FR" sz="1050" dirty="0"/>
          </a:p>
          <a:p>
            <a:pPr marL="0" indent="0">
              <a:lnSpc>
                <a:spcPct val="300000"/>
              </a:lnSpc>
              <a:spcBef>
                <a:spcPts val="0"/>
              </a:spcBef>
              <a:buNone/>
            </a:pPr>
            <a:r>
              <a:rPr lang="fr-FR" sz="1050" dirty="0">
                <a:hlinkClick r:id="rId3"/>
              </a:rPr>
              <a:t>https://forums.commentcamarche.net/forum/affich-31838263-comparer-les-donnees-d-un-formulaire-avec-celle-d-une-bdd</a:t>
            </a:r>
            <a:endParaRPr lang="fr-FR" sz="1050" dirty="0"/>
          </a:p>
          <a:p>
            <a:pPr marL="0" indent="0">
              <a:lnSpc>
                <a:spcPct val="300000"/>
              </a:lnSpc>
              <a:spcBef>
                <a:spcPts val="0"/>
              </a:spcBef>
              <a:buNone/>
            </a:pPr>
            <a:r>
              <a:rPr lang="fr-FR" sz="1050" dirty="0">
                <a:hlinkClick r:id="rId4"/>
              </a:rPr>
              <a:t>https://www.developpez.net/forums/d314878/java/general-java/persistance-donnees/jdbc/comparer-valeurs-resultset/</a:t>
            </a:r>
            <a:endParaRPr lang="fr-FR" sz="1050" dirty="0"/>
          </a:p>
          <a:p>
            <a:pPr marL="0" indent="0">
              <a:lnSpc>
                <a:spcPct val="300000"/>
              </a:lnSpc>
              <a:spcBef>
                <a:spcPts val="0"/>
              </a:spcBef>
              <a:buNone/>
            </a:pPr>
            <a:r>
              <a:rPr lang="fr-FR" sz="1050" dirty="0">
                <a:hlinkClick r:id="rId5"/>
              </a:rPr>
              <a:t>https://openclassrooms.com/forum/sujet/comparer-des-informations-dans-une-meme-table</a:t>
            </a:r>
            <a:endParaRPr lang="fr-FR" sz="1050" dirty="0"/>
          </a:p>
          <a:p>
            <a:pPr marL="0" indent="0">
              <a:lnSpc>
                <a:spcPct val="300000"/>
              </a:lnSpc>
              <a:spcBef>
                <a:spcPts val="0"/>
              </a:spcBef>
              <a:buNone/>
            </a:pPr>
            <a:r>
              <a:rPr lang="fr-FR" sz="1050" dirty="0">
                <a:hlinkClick r:id="rId6"/>
              </a:rPr>
              <a:t>https://www.developpez.net/forums/d1444861/java/developpement-web-java/recuperer-d-select/</a:t>
            </a:r>
            <a:endParaRPr lang="fr-FR" sz="1050" dirty="0"/>
          </a:p>
          <a:p>
            <a:pPr marL="0" indent="0">
              <a:lnSpc>
                <a:spcPct val="300000"/>
              </a:lnSpc>
              <a:spcBef>
                <a:spcPts val="0"/>
              </a:spcBef>
              <a:buNone/>
            </a:pPr>
            <a:r>
              <a:rPr lang="fr-FR" sz="1050" dirty="0">
                <a:hlinkClick r:id="rId7"/>
              </a:rPr>
              <a:t>https://openclassrooms.com/forum/sujet/quelle-solution-pour-creer-un-genre-d-agenda</a:t>
            </a:r>
            <a:endParaRPr lang="fr-FR" sz="1050" dirty="0"/>
          </a:p>
          <a:p>
            <a:pPr marL="0" indent="0">
              <a:lnSpc>
                <a:spcPct val="300000"/>
              </a:lnSpc>
              <a:spcBef>
                <a:spcPts val="0"/>
              </a:spcBef>
              <a:buNone/>
            </a:pPr>
            <a:r>
              <a:rPr lang="fr-FR" sz="1050" dirty="0">
                <a:hlinkClick r:id="rId8"/>
              </a:rPr>
              <a:t>https://thierry-leriche-dessirier.developpez.com/tutoriels/java/charger-donnees-mysql-5-min/</a:t>
            </a:r>
            <a:endParaRPr lang="fr-FR" sz="1050" dirty="0"/>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23B45-5935-47E8-8BA4-B0F28CDA2227}"/>
              </a:ext>
            </a:extLst>
          </p:cNvPr>
          <p:cNvSpPr>
            <a:spLocks noGrp="1"/>
          </p:cNvSpPr>
          <p:nvPr>
            <p:ph type="title"/>
          </p:nvPr>
        </p:nvSpPr>
        <p:spPr>
          <a:xfrm>
            <a:off x="0" y="-7803"/>
            <a:ext cx="12188825" cy="782960"/>
          </a:xfrm>
        </p:spPr>
        <p:txBody>
          <a:bodyPr/>
          <a:lstStyle/>
          <a:p>
            <a:r>
              <a:rPr lang="fr-FR" b="1" u="sng" dirty="0"/>
              <a:t>Sources:</a:t>
            </a:r>
          </a:p>
        </p:txBody>
      </p:sp>
      <p:sp>
        <p:nvSpPr>
          <p:cNvPr id="4" name="Espace réservé du texte 3">
            <a:extLst>
              <a:ext uri="{FF2B5EF4-FFF2-40B4-BE49-F238E27FC236}">
                <a16:creationId xmlns:a16="http://schemas.microsoft.com/office/drawing/2014/main" id="{74052E74-D602-4138-8E35-7910E17FF2DD}"/>
              </a:ext>
            </a:extLst>
          </p:cNvPr>
          <p:cNvSpPr>
            <a:spLocks noGrp="1"/>
          </p:cNvSpPr>
          <p:nvPr>
            <p:ph type="body" sz="half" idx="2"/>
          </p:nvPr>
        </p:nvSpPr>
        <p:spPr>
          <a:xfrm>
            <a:off x="0" y="908720"/>
            <a:ext cx="12188825" cy="5949280"/>
          </a:xfrm>
        </p:spPr>
        <p:txBody>
          <a:bodyPr>
            <a:normAutofit lnSpcReduction="10000"/>
          </a:bodyPr>
          <a:lstStyle/>
          <a:p>
            <a:r>
              <a:rPr lang="fr-FR" sz="1200" dirty="0">
                <a:hlinkClick r:id="rId2"/>
              </a:rPr>
              <a:t>https://www.developpez.net/forums/d1524710/logiciels/solutions-d-entreprise/business-intelligence/talend/developpement-jobs/lire-requete-partir-d-fichier-sql/</a:t>
            </a:r>
            <a:endParaRPr lang="fr-FR" sz="1200" dirty="0"/>
          </a:p>
          <a:p>
            <a:r>
              <a:rPr lang="fr-FR" sz="1200" dirty="0">
                <a:hlinkClick r:id="rId3"/>
              </a:rPr>
              <a:t>http://remy-manu.no-ip.biz/Java/Tutoriels/ProgrammationReseau/JDBC.htm</a:t>
            </a:r>
            <a:endParaRPr lang="fr-FR" sz="1200" dirty="0"/>
          </a:p>
          <a:p>
            <a:r>
              <a:rPr lang="fr-FR" sz="1200" dirty="0">
                <a:hlinkClick r:id="rId4"/>
              </a:rPr>
              <a:t>https://openclassrooms.com/fr/courses/26832-apprenez-a-programmer-en-java/26543-fouillez-dans-la-base-de-donnees</a:t>
            </a:r>
            <a:endParaRPr lang="fr-FR" sz="1200" dirty="0"/>
          </a:p>
          <a:p>
            <a:r>
              <a:rPr lang="fr-FR" sz="1200" dirty="0">
                <a:hlinkClick r:id="rId5"/>
              </a:rPr>
              <a:t>https://www.developpez.net/forums/d1612602/java/interfaces-graphiques-java/debuter/affichage-base-donnees-jtable/</a:t>
            </a:r>
            <a:endParaRPr lang="fr-FR" sz="1200" dirty="0"/>
          </a:p>
          <a:p>
            <a:r>
              <a:rPr lang="fr-FR" sz="1200" dirty="0">
                <a:hlinkClick r:id="rId6"/>
              </a:rPr>
              <a:t>https://codes-sources.commentcamarche.net/forum/affich-562343-base-de-donnees-jtable-java</a:t>
            </a:r>
            <a:endParaRPr lang="fr-FR" sz="1200" dirty="0"/>
          </a:p>
          <a:p>
            <a:r>
              <a:rPr lang="fr-FR" sz="1200" dirty="0">
                <a:hlinkClick r:id="rId7"/>
              </a:rPr>
              <a:t>https://openclassrooms.com/forum/sujet/java-afficher-des-resultats-sql-sous-forme-de-jtable-72995</a:t>
            </a:r>
            <a:endParaRPr lang="fr-FR" sz="1200" dirty="0"/>
          </a:p>
          <a:p>
            <a:r>
              <a:rPr lang="fr-FR" sz="1200" dirty="0">
                <a:hlinkClick r:id="rId8"/>
              </a:rPr>
              <a:t>https://waytolearnx.com/2020/04/remplir-et-afficher-une-matrice-en-java.html</a:t>
            </a:r>
            <a:endParaRPr lang="fr-FR" sz="1200" dirty="0"/>
          </a:p>
          <a:p>
            <a:r>
              <a:rPr lang="fr-FR" sz="1200" dirty="0">
                <a:hlinkClick r:id="rId9"/>
              </a:rPr>
              <a:t>https://openclassrooms.com/forum/sujet/remplir-un-tableau-avec-une-bdd-mysql</a:t>
            </a:r>
            <a:endParaRPr lang="fr-FR" sz="1200" dirty="0"/>
          </a:p>
          <a:p>
            <a:r>
              <a:rPr lang="fr-FR" sz="1200" dirty="0">
                <a:hlinkClick r:id="rId10"/>
              </a:rPr>
              <a:t>https://forums.commentcamarche.net/forum/affich-34090300-remplir-un-tableau-avec-bdd-java</a:t>
            </a:r>
            <a:endParaRPr lang="fr-FR" sz="1200" dirty="0"/>
          </a:p>
          <a:p>
            <a:r>
              <a:rPr lang="fr-FR" sz="1200" dirty="0">
                <a:hlinkClick r:id="rId11"/>
              </a:rPr>
              <a:t>https://forum.hardware.fr/hfr/Programmation/Java/java-jtable-fenetre-sujet_105654_1.htm</a:t>
            </a:r>
            <a:endParaRPr lang="fr-FR" sz="1200" dirty="0"/>
          </a:p>
          <a:p>
            <a:r>
              <a:rPr lang="fr-FR" sz="1200" dirty="0">
                <a:hlinkClick r:id="rId12"/>
              </a:rPr>
              <a:t>https://devqa.io/java-compare-two-arraylists/</a:t>
            </a:r>
            <a:endParaRPr lang="fr-FR" sz="1200" dirty="0"/>
          </a:p>
          <a:p>
            <a:r>
              <a:rPr lang="fr-FR" sz="1200" dirty="0">
                <a:hlinkClick r:id="rId13"/>
              </a:rPr>
              <a:t>https://docs.oracle.com/javase/tutorial/uiswing/layout/problems.html</a:t>
            </a:r>
            <a:endParaRPr lang="fr-FR" sz="1200" dirty="0"/>
          </a:p>
          <a:p>
            <a:r>
              <a:rPr lang="fr-FR" sz="1200" dirty="0">
                <a:hlinkClick r:id="rId14"/>
              </a:rPr>
              <a:t>https://docs.oracle.com/javase/7/docs/api/java/awt/Container.html</a:t>
            </a:r>
            <a:endParaRPr lang="fr-FR" sz="1200" dirty="0"/>
          </a:p>
          <a:p>
            <a:r>
              <a:rPr lang="fr-FR" sz="1200" dirty="0">
                <a:hlinkClick r:id="rId15"/>
              </a:rPr>
              <a:t>https://javapointers.com/java/java-se/the-jpanel/</a:t>
            </a:r>
            <a:endParaRPr lang="fr-FR" sz="1200" dirty="0"/>
          </a:p>
          <a:p>
            <a:r>
              <a:rPr lang="fr-FR" sz="1200" dirty="0">
                <a:hlinkClick r:id="rId16"/>
              </a:rPr>
              <a:t>https://www.codejava.net/java-se/swing/jpanel-basic-tutorial-and-examples</a:t>
            </a:r>
            <a:endParaRPr lang="fr-FR" sz="1200" dirty="0"/>
          </a:p>
          <a:p>
            <a:r>
              <a:rPr lang="fr-FR" sz="1200" dirty="0">
                <a:hlinkClick r:id="rId17"/>
              </a:rPr>
              <a:t>http://www.java2s.com/Tutorials/Java/Swing_How_to/JScrollPane/Create_JPanel_filled_with_Buttons_inside_a_JScrollPane.htm</a:t>
            </a:r>
            <a:endParaRPr lang="fr-FR" sz="1200" dirty="0"/>
          </a:p>
          <a:p>
            <a:r>
              <a:rPr lang="fr-FR" sz="1200" dirty="0">
                <a:hlinkClick r:id="rId18"/>
              </a:rPr>
              <a:t>https://www.geeksforgeeks.org/java-swing-jtextfield/</a:t>
            </a:r>
            <a:endParaRPr lang="fr-FR" sz="1200" dirty="0"/>
          </a:p>
          <a:p>
            <a:r>
              <a:rPr lang="fr-FR" sz="1200" dirty="0">
                <a:hlinkClick r:id="rId19"/>
              </a:rPr>
              <a:t>https://javatutorial.net/jframe-buttons-listeners-text-fields</a:t>
            </a:r>
            <a:endParaRPr lang="fr-FR" sz="1200" dirty="0"/>
          </a:p>
          <a:p>
            <a:r>
              <a:rPr lang="fr-FR" sz="1200" dirty="0">
                <a:hlinkClick r:id="rId20"/>
              </a:rPr>
              <a:t>https://www.w3schools.com/java/java_interface.asp</a:t>
            </a:r>
            <a:endParaRPr lang="fr-FR" sz="1200" dirty="0"/>
          </a:p>
        </p:txBody>
      </p:sp>
    </p:spTree>
    <p:extLst>
      <p:ext uri="{BB962C8B-B14F-4D97-AF65-F5344CB8AC3E}">
        <p14:creationId xmlns:p14="http://schemas.microsoft.com/office/powerpoint/2010/main" val="387005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p:txBody>
          <a:bodyPr rtlCol="0"/>
          <a:lstStyle/>
          <a:p>
            <a:pPr algn="ctr" rtl="0"/>
            <a:r>
              <a:rPr lang="fr-FR" b="1" u="sng" dirty="0"/>
              <a:t>Sommaire:</a:t>
            </a:r>
          </a:p>
        </p:txBody>
      </p:sp>
      <p:sp>
        <p:nvSpPr>
          <p:cNvPr id="14" name="Espace réservé du contenu 13"/>
          <p:cNvSpPr>
            <a:spLocks noGrp="1"/>
          </p:cNvSpPr>
          <p:nvPr>
            <p:ph idx="1"/>
          </p:nvPr>
        </p:nvSpPr>
        <p:spPr/>
        <p:txBody>
          <a:bodyPr rtlCol="0"/>
          <a:lstStyle/>
          <a:p>
            <a:pPr marL="0" indent="0" rtl="0">
              <a:buNone/>
            </a:pPr>
            <a:r>
              <a:rPr lang="fr-FR" dirty="0"/>
              <a:t>1- Répartition des tâches</a:t>
            </a:r>
          </a:p>
          <a:p>
            <a:pPr marL="0" indent="0" rtl="0">
              <a:buNone/>
            </a:pPr>
            <a:r>
              <a:rPr lang="fr-FR" dirty="0"/>
              <a:t>2- Diagrammes Des Classes</a:t>
            </a:r>
          </a:p>
          <a:p>
            <a:pPr marL="0" indent="0" rtl="0">
              <a:buNone/>
            </a:pPr>
            <a:r>
              <a:rPr lang="fr-FR" dirty="0"/>
              <a:t>3- Design de la maquette de l’interface graphique</a:t>
            </a:r>
          </a:p>
          <a:p>
            <a:pPr marL="0" indent="0" rtl="0">
              <a:buNone/>
            </a:pPr>
            <a:r>
              <a:rPr lang="fr-FR" dirty="0"/>
              <a:t>4-  Versionning GIT</a:t>
            </a:r>
          </a:p>
          <a:p>
            <a:pPr marL="0" indent="0" rtl="0">
              <a:buNone/>
            </a:pPr>
            <a:r>
              <a:rPr lang="fr-FR" dirty="0"/>
              <a:t>5- Bilan individuel et collectif</a:t>
            </a:r>
          </a:p>
          <a:p>
            <a:pPr marL="0" indent="0">
              <a:buNone/>
            </a:pPr>
            <a:r>
              <a:rPr lang="fr-FR" dirty="0"/>
              <a:t>6- Source</a:t>
            </a: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b="1" u="sng" dirty="0"/>
              <a:t>Répartition Des tâches</a:t>
            </a:r>
          </a:p>
        </p:txBody>
      </p:sp>
      <p:graphicFrame>
        <p:nvGraphicFramePr>
          <p:cNvPr id="9" name="Espace réservé du contenu 8" descr="Exemple de tableau avec 3 colonnes et 4 lignes" title="Tableau"/>
          <p:cNvGraphicFramePr>
            <a:graphicFrameLocks noGrp="1"/>
          </p:cNvGraphicFramePr>
          <p:nvPr>
            <p:ph sz="half" idx="2"/>
            <p:extLst>
              <p:ext uri="{D42A27DB-BD31-4B8C-83A1-F6EECF244321}">
                <p14:modId xmlns:p14="http://schemas.microsoft.com/office/powerpoint/2010/main" val="1797760526"/>
              </p:ext>
            </p:extLst>
          </p:nvPr>
        </p:nvGraphicFramePr>
        <p:xfrm>
          <a:off x="909837" y="2060848"/>
          <a:ext cx="10486749" cy="3744417"/>
        </p:xfrm>
        <a:graphic>
          <a:graphicData uri="http://schemas.openxmlformats.org/drawingml/2006/table">
            <a:tbl>
              <a:tblPr firstRow="1" bandRow="1">
                <a:tableStyleId>{5C22544A-7EE6-4342-B048-85BDC9FD1C3A}</a:tableStyleId>
              </a:tblPr>
              <a:tblGrid>
                <a:gridCol w="3495583">
                  <a:extLst>
                    <a:ext uri="{9D8B030D-6E8A-4147-A177-3AD203B41FA5}">
                      <a16:colId xmlns:a16="http://schemas.microsoft.com/office/drawing/2014/main" val="20000"/>
                    </a:ext>
                  </a:extLst>
                </a:gridCol>
                <a:gridCol w="3495583">
                  <a:extLst>
                    <a:ext uri="{9D8B030D-6E8A-4147-A177-3AD203B41FA5}">
                      <a16:colId xmlns:a16="http://schemas.microsoft.com/office/drawing/2014/main" val="20001"/>
                    </a:ext>
                  </a:extLst>
                </a:gridCol>
                <a:gridCol w="3495583">
                  <a:extLst>
                    <a:ext uri="{9D8B030D-6E8A-4147-A177-3AD203B41FA5}">
                      <a16:colId xmlns:a16="http://schemas.microsoft.com/office/drawing/2014/main" val="20002"/>
                    </a:ext>
                  </a:extLst>
                </a:gridCol>
              </a:tblGrid>
              <a:tr h="463308">
                <a:tc>
                  <a:txBody>
                    <a:bodyPr/>
                    <a:lstStyle/>
                    <a:p>
                      <a:pPr algn="ctr" rtl="0"/>
                      <a:r>
                        <a:rPr lang="fr-FR" noProof="0" dirty="0"/>
                        <a:t>Praveen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noProof="0" dirty="0"/>
                        <a:t>Pierre</a:t>
                      </a:r>
                    </a:p>
                  </a:txBody>
                  <a:tcPr anchor="ctr"/>
                </a:tc>
                <a:tc>
                  <a:txBody>
                    <a:bodyPr/>
                    <a:lstStyle/>
                    <a:p>
                      <a:pPr algn="ctr" rtl="0"/>
                      <a:r>
                        <a:rPr lang="fr-FR" noProof="0" dirty="0"/>
                        <a:t>Daroukous</a:t>
                      </a:r>
                    </a:p>
                  </a:txBody>
                  <a:tcPr anchor="ctr"/>
                </a:tc>
                <a:extLst>
                  <a:ext uri="{0D108BD9-81ED-4DB2-BD59-A6C34878D82A}">
                    <a16:rowId xmlns:a16="http://schemas.microsoft.com/office/drawing/2014/main" val="10000"/>
                  </a:ext>
                </a:extLst>
              </a:tr>
              <a:tr h="713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t>Création du GIT et du Google Drive</a:t>
                      </a:r>
                    </a:p>
                    <a:p>
                      <a:pPr algn="ctr" rtl="0"/>
                      <a:endParaRPr lang="fr-FR" sz="1100" noProof="0" dirty="0"/>
                    </a:p>
                  </a:txBody>
                  <a:tcPr anchor="ctr"/>
                </a:tc>
                <a:tc>
                  <a:txBody>
                    <a:bodyPr/>
                    <a:lstStyle/>
                    <a:p>
                      <a:pPr algn="ctr" rtl="0"/>
                      <a:r>
                        <a:rPr lang="fr-FR" sz="1100" noProof="0" dirty="0"/>
                        <a:t>Base de données</a:t>
                      </a:r>
                    </a:p>
                    <a:p>
                      <a:pPr algn="ctr" rtl="0"/>
                      <a:endParaRPr lang="fr-FR" sz="1100" noProof="0" dirty="0"/>
                    </a:p>
                  </a:txBody>
                  <a:tcPr anchor="ctr"/>
                </a:tc>
                <a:tc>
                  <a:txBody>
                    <a:bodyPr/>
                    <a:lstStyle/>
                    <a:p>
                      <a:pPr algn="ctr" rtl="0"/>
                      <a:r>
                        <a:rPr lang="fr-FR" sz="1100" noProof="0" dirty="0"/>
                        <a:t>Debut Interface </a:t>
                      </a:r>
                    </a:p>
                    <a:p>
                      <a:pPr algn="ctr" rtl="0"/>
                      <a:endParaRPr lang="fr-FR" sz="1100" noProof="0" dirty="0"/>
                    </a:p>
                  </a:txBody>
                  <a:tcPr anchor="ctr"/>
                </a:tc>
                <a:extLst>
                  <a:ext uri="{0D108BD9-81ED-4DB2-BD59-A6C34878D82A}">
                    <a16:rowId xmlns:a16="http://schemas.microsoft.com/office/drawing/2014/main" val="10001"/>
                  </a:ext>
                </a:extLst>
              </a:tr>
              <a:tr h="7139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t>Classes DAO, Implements et interface</a:t>
                      </a:r>
                    </a:p>
                  </a:txBody>
                  <a:tcPr anchor="ctr"/>
                </a:tc>
                <a:tc>
                  <a:txBody>
                    <a:bodyPr/>
                    <a:lstStyle/>
                    <a:p>
                      <a:pPr algn="ctr" rtl="0"/>
                      <a:r>
                        <a:rPr lang="fr-FR" sz="1100" noProof="0" dirty="0"/>
                        <a:t>Classes DAO, Implements et interface</a:t>
                      </a:r>
                    </a:p>
                  </a:txBody>
                  <a:tcPr anchor="ctr"/>
                </a:tc>
                <a:tc>
                  <a:txBody>
                    <a:bodyPr/>
                    <a:lstStyle/>
                    <a:p>
                      <a:pPr algn="ctr" rtl="0"/>
                      <a:r>
                        <a:rPr lang="fr-FR" sz="1100" noProof="0" dirty="0"/>
                        <a:t>Login </a:t>
                      </a:r>
                    </a:p>
                    <a:p>
                      <a:pPr algn="ctr" rtl="0"/>
                      <a:r>
                        <a:rPr lang="fr-FR" sz="1100" noProof="0" dirty="0"/>
                        <a:t>Menu</a:t>
                      </a:r>
                    </a:p>
                    <a:p>
                      <a:pPr algn="ctr" rtl="0"/>
                      <a:endParaRPr lang="fr-FR" sz="1100" noProof="0" dirty="0"/>
                    </a:p>
                  </a:txBody>
                  <a:tcPr anchor="ctr"/>
                </a:tc>
                <a:extLst>
                  <a:ext uri="{0D108BD9-81ED-4DB2-BD59-A6C34878D82A}">
                    <a16:rowId xmlns:a16="http://schemas.microsoft.com/office/drawing/2014/main" val="10002"/>
                  </a:ext>
                </a:extLst>
              </a:tr>
              <a:tr h="1853233">
                <a:tc>
                  <a:txBody>
                    <a:bodyPr/>
                    <a:lstStyle/>
                    <a:p>
                      <a:pPr algn="ctr" rtl="0"/>
                      <a:r>
                        <a:rPr lang="fr-FR" sz="1100" noProof="0" dirty="0"/>
                        <a:t>Connexion des interfaces avec la BDD</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t>Création des Interfaces d’ajout, Suppression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t>Création de l’interface calendrier </a:t>
                      </a:r>
                    </a:p>
                  </a:txBody>
                  <a:tcPr anchor="ctr"/>
                </a:tc>
                <a:tc>
                  <a:txBody>
                    <a:bodyPr/>
                    <a:lstStyle/>
                    <a:p>
                      <a:pPr algn="ctr" rtl="0"/>
                      <a:r>
                        <a:rPr lang="fr-FR" sz="1100" noProof="0" dirty="0"/>
                        <a:t>Connexion des interfaces avec la BDD</a:t>
                      </a:r>
                    </a:p>
                    <a:p>
                      <a:pPr algn="ctr" rtl="0"/>
                      <a:r>
                        <a:rPr lang="fr-FR" sz="1100" noProof="0" dirty="0"/>
                        <a:t>Création des interfaces Recherche et Login</a:t>
                      </a:r>
                    </a:p>
                    <a:p>
                      <a:pPr algn="ctr" rtl="0"/>
                      <a:r>
                        <a:rPr lang="fr-FR" sz="1100" noProof="0" dirty="0"/>
                        <a:t>Création de l’interface calendrier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noProof="0" dirty="0"/>
                        <a:t>PowerPoint</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522413" y="30424"/>
            <a:ext cx="9144001" cy="807775"/>
          </a:xfrm>
        </p:spPr>
        <p:txBody>
          <a:bodyPr rtlCol="0">
            <a:normAutofit/>
          </a:bodyPr>
          <a:lstStyle/>
          <a:p>
            <a:pPr algn="ctr" rtl="0"/>
            <a:r>
              <a:rPr lang="fr-FR" b="1" u="sng" dirty="0"/>
              <a:t>Diagramme des classes</a:t>
            </a:r>
            <a:r>
              <a:rPr lang="fr-FR" b="1" dirty="0"/>
              <a:t> (DAO)</a:t>
            </a:r>
            <a:r>
              <a:rPr lang="fr-FR" b="1" u="sng" dirty="0"/>
              <a:t> </a:t>
            </a:r>
          </a:p>
        </p:txBody>
      </p:sp>
      <p:graphicFrame>
        <p:nvGraphicFramePr>
          <p:cNvPr id="6" name="Espace réservé du contenu 5" descr="Histogramme groupé - graphique linéaire combiné" title="Graphique"/>
          <p:cNvGraphicFramePr>
            <a:graphicFrameLocks noGrp="1"/>
          </p:cNvGraphicFramePr>
          <p:nvPr>
            <p:ph idx="1"/>
            <p:extLst>
              <p:ext uri="{D42A27DB-BD31-4B8C-83A1-F6EECF244321}">
                <p14:modId xmlns:p14="http://schemas.microsoft.com/office/powerpoint/2010/main" val="834104948"/>
              </p:ext>
            </p:extLst>
          </p:nvPr>
        </p:nvGraphicFramePr>
        <p:xfrm>
          <a:off x="405780" y="980728"/>
          <a:ext cx="11377264" cy="56166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a:xfrm>
            <a:off x="1522413" y="30424"/>
            <a:ext cx="9144001" cy="807775"/>
          </a:xfrm>
        </p:spPr>
        <p:txBody>
          <a:bodyPr rtlCol="0">
            <a:normAutofit/>
          </a:bodyPr>
          <a:lstStyle/>
          <a:p>
            <a:pPr algn="ctr" rtl="0"/>
            <a:r>
              <a:rPr lang="fr-FR" b="1" u="sng" dirty="0"/>
              <a:t>Diagramme des classes</a:t>
            </a:r>
            <a:r>
              <a:rPr lang="fr-FR" b="1" dirty="0"/>
              <a:t> (Entier)</a:t>
            </a:r>
            <a:r>
              <a:rPr lang="fr-FR" b="1" u="sng" dirty="0"/>
              <a:t> </a:t>
            </a:r>
          </a:p>
        </p:txBody>
      </p:sp>
      <p:pic>
        <p:nvPicPr>
          <p:cNvPr id="4" name="Image 3" descr="Une image contenant texte, carte&#10;&#10;Description générée automatiquement">
            <a:extLst>
              <a:ext uri="{FF2B5EF4-FFF2-40B4-BE49-F238E27FC236}">
                <a16:creationId xmlns:a16="http://schemas.microsoft.com/office/drawing/2014/main" id="{D48443DB-C32D-4A4B-BEE1-E0C6FC5D5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1" y="1052736"/>
            <a:ext cx="11927061" cy="5598127"/>
          </a:xfrm>
          <a:prstGeom prst="rect">
            <a:avLst/>
          </a:prstGeom>
        </p:spPr>
      </p:pic>
    </p:spTree>
    <p:extLst>
      <p:ext uri="{BB962C8B-B14F-4D97-AF65-F5344CB8AC3E}">
        <p14:creationId xmlns:p14="http://schemas.microsoft.com/office/powerpoint/2010/main" val="54008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re 12"/>
          <p:cNvSpPr>
            <a:spLocks noGrp="1"/>
          </p:cNvSpPr>
          <p:nvPr>
            <p:ph type="title"/>
          </p:nvPr>
        </p:nvSpPr>
        <p:spPr/>
        <p:txBody>
          <a:bodyPr rtlCol="0"/>
          <a:lstStyle/>
          <a:p>
            <a:pPr algn="ctr" rtl="0"/>
            <a:r>
              <a:rPr lang="fr-FR" b="1" u="sng" dirty="0"/>
              <a:t>Design de la maquette de l’interface graphique</a:t>
            </a:r>
          </a:p>
        </p:txBody>
      </p:sp>
      <p:pic>
        <p:nvPicPr>
          <p:cNvPr id="3" name="Image 2" descr="Une image contenant capture d’écran&#10;&#10;Description générée automatiquement">
            <a:extLst>
              <a:ext uri="{FF2B5EF4-FFF2-40B4-BE49-F238E27FC236}">
                <a16:creationId xmlns:a16="http://schemas.microsoft.com/office/drawing/2014/main" id="{C4DEE09A-08B5-482A-B268-4684D9498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72" y="2873219"/>
            <a:ext cx="3700935" cy="1837527"/>
          </a:xfrm>
          <a:prstGeom prst="rect">
            <a:avLst/>
          </a:prstGeom>
        </p:spPr>
      </p:pic>
      <p:pic>
        <p:nvPicPr>
          <p:cNvPr id="6" name="Image 5" descr="Une image contenant capture d’écran, bateau, plane, groupe&#10;&#10;Description générée automatiquement">
            <a:extLst>
              <a:ext uri="{FF2B5EF4-FFF2-40B4-BE49-F238E27FC236}">
                <a16:creationId xmlns:a16="http://schemas.microsoft.com/office/drawing/2014/main" id="{3C92AEB9-7585-4A04-8676-7E10B1FA00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6556" y="2510236"/>
            <a:ext cx="2700495" cy="2314710"/>
          </a:xfrm>
          <a:prstGeom prst="rect">
            <a:avLst/>
          </a:prstGeom>
        </p:spPr>
      </p:pic>
      <p:pic>
        <p:nvPicPr>
          <p:cNvPr id="8" name="Image 7" descr="Une image contenant capture d’écran&#10;&#10;Description générée automatiquement">
            <a:extLst>
              <a:ext uri="{FF2B5EF4-FFF2-40B4-BE49-F238E27FC236}">
                <a16:creationId xmlns:a16="http://schemas.microsoft.com/office/drawing/2014/main" id="{60C6E3BE-25FD-466F-A374-508BAA1E833C}"/>
              </a:ext>
            </a:extLst>
          </p:cNvPr>
          <p:cNvPicPr>
            <a:picLocks noChangeAspect="1"/>
          </p:cNvPicPr>
          <p:nvPr/>
        </p:nvPicPr>
        <p:blipFill rotWithShape="1">
          <a:blip r:embed="rId4">
            <a:extLst>
              <a:ext uri="{28A0092B-C50C-407E-A947-70E740481C1C}">
                <a14:useLocalDpi xmlns:a14="http://schemas.microsoft.com/office/drawing/2010/main" val="0"/>
              </a:ext>
            </a:extLst>
          </a:blip>
          <a:srcRect b="56152"/>
          <a:stretch/>
        </p:blipFill>
        <p:spPr>
          <a:xfrm>
            <a:off x="4605820" y="2939904"/>
            <a:ext cx="4129623" cy="1237386"/>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FBED802D-A93D-492A-A619-29DD37786D0D}"/>
              </a:ext>
            </a:extLst>
          </p:cNvPr>
          <p:cNvPicPr>
            <a:picLocks noChangeAspect="1"/>
          </p:cNvPicPr>
          <p:nvPr/>
        </p:nvPicPr>
        <p:blipFill rotWithShape="1">
          <a:blip r:embed="rId5">
            <a:extLst>
              <a:ext uri="{28A0092B-C50C-407E-A947-70E740481C1C}">
                <a14:useLocalDpi xmlns:a14="http://schemas.microsoft.com/office/drawing/2010/main" val="0"/>
              </a:ext>
            </a:extLst>
          </a:blip>
          <a:srcRect b="77254"/>
          <a:stretch/>
        </p:blipFill>
        <p:spPr>
          <a:xfrm>
            <a:off x="2706940" y="5244203"/>
            <a:ext cx="6599616" cy="1094384"/>
          </a:xfrm>
          <a:prstGeom prst="rect">
            <a:avLst/>
          </a:prstGeom>
        </p:spPr>
      </p:pic>
      <p:sp>
        <p:nvSpPr>
          <p:cNvPr id="11" name="ZoneTexte 10">
            <a:extLst>
              <a:ext uri="{FF2B5EF4-FFF2-40B4-BE49-F238E27FC236}">
                <a16:creationId xmlns:a16="http://schemas.microsoft.com/office/drawing/2014/main" id="{2E116E83-E2B9-4A59-BF89-88D72E33E9E2}"/>
              </a:ext>
            </a:extLst>
          </p:cNvPr>
          <p:cNvSpPr txBox="1"/>
          <p:nvPr/>
        </p:nvSpPr>
        <p:spPr>
          <a:xfrm>
            <a:off x="996107" y="2503887"/>
            <a:ext cx="2376264" cy="369332"/>
          </a:xfrm>
          <a:prstGeom prst="rect">
            <a:avLst/>
          </a:prstGeom>
          <a:noFill/>
        </p:spPr>
        <p:txBody>
          <a:bodyPr wrap="square" rtlCol="0">
            <a:spAutoFit/>
          </a:bodyPr>
          <a:lstStyle/>
          <a:p>
            <a:pPr algn="ctr"/>
            <a:r>
              <a:rPr lang="fr-FR" dirty="0"/>
              <a:t>Connexion</a:t>
            </a:r>
          </a:p>
        </p:txBody>
      </p:sp>
      <p:sp>
        <p:nvSpPr>
          <p:cNvPr id="14" name="ZoneTexte 13">
            <a:extLst>
              <a:ext uri="{FF2B5EF4-FFF2-40B4-BE49-F238E27FC236}">
                <a16:creationId xmlns:a16="http://schemas.microsoft.com/office/drawing/2014/main" id="{437AE345-1A6C-4952-BEAB-E57A63B36156}"/>
              </a:ext>
            </a:extLst>
          </p:cNvPr>
          <p:cNvSpPr txBox="1"/>
          <p:nvPr/>
        </p:nvSpPr>
        <p:spPr>
          <a:xfrm>
            <a:off x="5580045" y="2570572"/>
            <a:ext cx="2376264" cy="369332"/>
          </a:xfrm>
          <a:prstGeom prst="rect">
            <a:avLst/>
          </a:prstGeom>
          <a:noFill/>
        </p:spPr>
        <p:txBody>
          <a:bodyPr wrap="square" rtlCol="0">
            <a:spAutoFit/>
          </a:bodyPr>
          <a:lstStyle/>
          <a:p>
            <a:pPr algn="ctr"/>
            <a:r>
              <a:rPr lang="fr-FR" dirty="0"/>
              <a:t>Menu Référant :</a:t>
            </a:r>
          </a:p>
        </p:txBody>
      </p:sp>
      <p:sp>
        <p:nvSpPr>
          <p:cNvPr id="15" name="ZoneTexte 14">
            <a:extLst>
              <a:ext uri="{FF2B5EF4-FFF2-40B4-BE49-F238E27FC236}">
                <a16:creationId xmlns:a16="http://schemas.microsoft.com/office/drawing/2014/main" id="{760CFFB1-0F71-4D5C-916D-6BFF6BE4443E}"/>
              </a:ext>
            </a:extLst>
          </p:cNvPr>
          <p:cNvSpPr txBox="1"/>
          <p:nvPr/>
        </p:nvSpPr>
        <p:spPr>
          <a:xfrm>
            <a:off x="4901476" y="4900356"/>
            <a:ext cx="2376264" cy="369332"/>
          </a:xfrm>
          <a:prstGeom prst="rect">
            <a:avLst/>
          </a:prstGeom>
          <a:noFill/>
        </p:spPr>
        <p:txBody>
          <a:bodyPr wrap="square" rtlCol="0">
            <a:spAutoFit/>
          </a:bodyPr>
          <a:lstStyle/>
          <a:p>
            <a:pPr algn="ctr"/>
            <a:r>
              <a:rPr lang="fr-FR" dirty="0"/>
              <a:t>Menu Etudiant :</a:t>
            </a:r>
          </a:p>
        </p:txBody>
      </p:sp>
      <p:sp>
        <p:nvSpPr>
          <p:cNvPr id="16" name="ZoneTexte 15">
            <a:extLst>
              <a:ext uri="{FF2B5EF4-FFF2-40B4-BE49-F238E27FC236}">
                <a16:creationId xmlns:a16="http://schemas.microsoft.com/office/drawing/2014/main" id="{1DD79CC5-83DD-43B6-A59C-BBE3D7AC5F23}"/>
              </a:ext>
            </a:extLst>
          </p:cNvPr>
          <p:cNvSpPr txBox="1"/>
          <p:nvPr/>
        </p:nvSpPr>
        <p:spPr>
          <a:xfrm>
            <a:off x="9468671" y="2106802"/>
            <a:ext cx="2376264" cy="369332"/>
          </a:xfrm>
          <a:prstGeom prst="rect">
            <a:avLst/>
          </a:prstGeom>
          <a:noFill/>
        </p:spPr>
        <p:txBody>
          <a:bodyPr wrap="square" rtlCol="0">
            <a:spAutoFit/>
          </a:bodyPr>
          <a:lstStyle/>
          <a:p>
            <a:pPr algn="ctr"/>
            <a:r>
              <a:rPr lang="fr-FR" dirty="0"/>
              <a:t>Menu Admin :</a:t>
            </a:r>
          </a:p>
        </p:txBody>
      </p:sp>
      <p:sp>
        <p:nvSpPr>
          <p:cNvPr id="18" name="ZoneTexte 17">
            <a:extLst>
              <a:ext uri="{FF2B5EF4-FFF2-40B4-BE49-F238E27FC236}">
                <a16:creationId xmlns:a16="http://schemas.microsoft.com/office/drawing/2014/main" id="{D06789E6-74A7-4761-8DEE-993D4C580B1D}"/>
              </a:ext>
            </a:extLst>
          </p:cNvPr>
          <p:cNvSpPr txBox="1"/>
          <p:nvPr/>
        </p:nvSpPr>
        <p:spPr>
          <a:xfrm>
            <a:off x="1194772" y="1746087"/>
            <a:ext cx="3024336" cy="400110"/>
          </a:xfrm>
          <a:prstGeom prst="rect">
            <a:avLst/>
          </a:prstGeom>
          <a:noFill/>
        </p:spPr>
        <p:txBody>
          <a:bodyPr wrap="square" rtlCol="0">
            <a:spAutoFit/>
          </a:bodyPr>
          <a:lstStyle/>
          <a:p>
            <a:r>
              <a:rPr lang="fr-FR" sz="2000" b="1" dirty="0"/>
              <a:t>Wireframes :</a:t>
            </a: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519D9E-89D2-4643-9044-CEFC1FA202F7}"/>
              </a:ext>
            </a:extLst>
          </p:cNvPr>
          <p:cNvSpPr>
            <a:spLocks noGrp="1"/>
          </p:cNvSpPr>
          <p:nvPr>
            <p:ph type="title"/>
          </p:nvPr>
        </p:nvSpPr>
        <p:spPr>
          <a:xfrm>
            <a:off x="1522411" y="6584"/>
            <a:ext cx="9144001" cy="1371600"/>
          </a:xfrm>
        </p:spPr>
        <p:txBody>
          <a:bodyPr/>
          <a:lstStyle/>
          <a:p>
            <a:pPr algn="ctr"/>
            <a:r>
              <a:rPr lang="fr-FR" b="1" u="sng" dirty="0"/>
              <a:t>Design de la maquette de l’interface graphique</a:t>
            </a:r>
            <a:endParaRPr lang="fr-FR" dirty="0"/>
          </a:p>
        </p:txBody>
      </p:sp>
      <p:sp>
        <p:nvSpPr>
          <p:cNvPr id="4" name="ZoneTexte 3">
            <a:extLst>
              <a:ext uri="{FF2B5EF4-FFF2-40B4-BE49-F238E27FC236}">
                <a16:creationId xmlns:a16="http://schemas.microsoft.com/office/drawing/2014/main" id="{68CE23FC-56D5-4515-8355-A147D87D61DB}"/>
              </a:ext>
            </a:extLst>
          </p:cNvPr>
          <p:cNvSpPr txBox="1"/>
          <p:nvPr/>
        </p:nvSpPr>
        <p:spPr>
          <a:xfrm>
            <a:off x="693812" y="1988840"/>
            <a:ext cx="3459480" cy="400110"/>
          </a:xfrm>
          <a:prstGeom prst="rect">
            <a:avLst/>
          </a:prstGeom>
          <a:noFill/>
        </p:spPr>
        <p:txBody>
          <a:bodyPr wrap="square" rtlCol="0">
            <a:spAutoFit/>
          </a:bodyPr>
          <a:lstStyle/>
          <a:p>
            <a:r>
              <a:rPr lang="fr-FR" sz="2000" b="1" dirty="0"/>
              <a:t>StoryBoard Administrateur :</a:t>
            </a:r>
          </a:p>
        </p:txBody>
      </p:sp>
      <p:pic>
        <p:nvPicPr>
          <p:cNvPr id="6" name="Image 5" descr="Une image contenant capture d’écran&#10;&#10;Description générée automatiquement">
            <a:extLst>
              <a:ext uri="{FF2B5EF4-FFF2-40B4-BE49-F238E27FC236}">
                <a16:creationId xmlns:a16="http://schemas.microsoft.com/office/drawing/2014/main" id="{229BF478-8B5D-4CA7-B841-B12CB9390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777" y="3140968"/>
            <a:ext cx="2041655" cy="1013689"/>
          </a:xfrm>
          <a:prstGeom prst="rect">
            <a:avLst/>
          </a:prstGeom>
        </p:spPr>
      </p:pic>
      <p:pic>
        <p:nvPicPr>
          <p:cNvPr id="8" name="Image 7" descr="Une image contenant capture d’écran, bateau, plane, groupe&#10;&#10;Description générée automatiquement">
            <a:extLst>
              <a:ext uri="{FF2B5EF4-FFF2-40B4-BE49-F238E27FC236}">
                <a16:creationId xmlns:a16="http://schemas.microsoft.com/office/drawing/2014/main" id="{269385DC-DC55-412D-99E8-80087F8CE6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116" y="2680225"/>
            <a:ext cx="2160240" cy="1851635"/>
          </a:xfrm>
          <a:prstGeom prst="rect">
            <a:avLst/>
          </a:prstGeom>
        </p:spPr>
      </p:pic>
      <p:pic>
        <p:nvPicPr>
          <p:cNvPr id="10" name="Image 9" descr="Une image contenant capture d’écran&#10;&#10;Description générée automatiquement">
            <a:extLst>
              <a:ext uri="{FF2B5EF4-FFF2-40B4-BE49-F238E27FC236}">
                <a16:creationId xmlns:a16="http://schemas.microsoft.com/office/drawing/2014/main" id="{B02D7D9B-53F5-472F-98F1-FF0B32D52D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1130" y="1047030"/>
            <a:ext cx="1912031" cy="1435121"/>
          </a:xfrm>
          <a:prstGeom prst="rect">
            <a:avLst/>
          </a:prstGeom>
        </p:spPr>
      </p:pic>
      <p:pic>
        <p:nvPicPr>
          <p:cNvPr id="12" name="Image 11" descr="Une image contenant capture d’écran&#10;&#10;Description générée automatiquement">
            <a:extLst>
              <a:ext uri="{FF2B5EF4-FFF2-40B4-BE49-F238E27FC236}">
                <a16:creationId xmlns:a16="http://schemas.microsoft.com/office/drawing/2014/main" id="{0123F64A-B2DE-4FD9-B240-294C249597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6907" y="5185539"/>
            <a:ext cx="1912030" cy="1441173"/>
          </a:xfrm>
          <a:prstGeom prst="rect">
            <a:avLst/>
          </a:prstGeom>
        </p:spPr>
      </p:pic>
      <p:pic>
        <p:nvPicPr>
          <p:cNvPr id="14" name="Image 13" descr="Une image contenant capture d’écran&#10;&#10;Description générée automatiquement">
            <a:extLst>
              <a:ext uri="{FF2B5EF4-FFF2-40B4-BE49-F238E27FC236}">
                <a16:creationId xmlns:a16="http://schemas.microsoft.com/office/drawing/2014/main" id="{4E05B3F3-486C-42A5-89A7-7CEFC1DA2F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9547" y="5312304"/>
            <a:ext cx="1925900" cy="1450506"/>
          </a:xfrm>
          <a:prstGeom prst="rect">
            <a:avLst/>
          </a:prstGeom>
        </p:spPr>
      </p:pic>
      <p:pic>
        <p:nvPicPr>
          <p:cNvPr id="16" name="Image 15" descr="Une image contenant capture d’écran&#10;&#10;Description générée automatiquement">
            <a:extLst>
              <a:ext uri="{FF2B5EF4-FFF2-40B4-BE49-F238E27FC236}">
                <a16:creationId xmlns:a16="http://schemas.microsoft.com/office/drawing/2014/main" id="{4BE4F201-B8E5-4829-A205-4AA5D1982A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1130" y="3140968"/>
            <a:ext cx="1912030" cy="1450506"/>
          </a:xfrm>
          <a:prstGeom prst="rect">
            <a:avLst/>
          </a:prstGeom>
        </p:spPr>
      </p:pic>
      <p:pic>
        <p:nvPicPr>
          <p:cNvPr id="18" name="Image 17" descr="Une image contenant capture d’écran&#10;&#10;Description générée automatiquement">
            <a:extLst>
              <a:ext uri="{FF2B5EF4-FFF2-40B4-BE49-F238E27FC236}">
                <a16:creationId xmlns:a16="http://schemas.microsoft.com/office/drawing/2014/main" id="{8CBFBA2B-A28D-4A17-A124-8EA21B3903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1844" y="5185539"/>
            <a:ext cx="2601098" cy="1361040"/>
          </a:xfrm>
          <a:prstGeom prst="rect">
            <a:avLst/>
          </a:prstGeom>
        </p:spPr>
      </p:pic>
      <p:cxnSp>
        <p:nvCxnSpPr>
          <p:cNvPr id="20" name="Connecteur droit avec flèche 19">
            <a:extLst>
              <a:ext uri="{FF2B5EF4-FFF2-40B4-BE49-F238E27FC236}">
                <a16:creationId xmlns:a16="http://schemas.microsoft.com/office/drawing/2014/main" id="{8C35C472-31AE-465B-9D6F-093DF8A78BB8}"/>
              </a:ext>
            </a:extLst>
          </p:cNvPr>
          <p:cNvCxnSpPr>
            <a:stCxn id="6" idx="3"/>
            <a:endCxn id="8" idx="1"/>
          </p:cNvCxnSpPr>
          <p:nvPr/>
        </p:nvCxnSpPr>
        <p:spPr>
          <a:xfrm flipV="1">
            <a:off x="2436432" y="3606043"/>
            <a:ext cx="993684" cy="41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8E8BB87B-05FC-427D-AA69-7781DC9C22B7}"/>
              </a:ext>
            </a:extLst>
          </p:cNvPr>
          <p:cNvCxnSpPr>
            <a:stCxn id="8" idx="3"/>
            <a:endCxn id="10" idx="1"/>
          </p:cNvCxnSpPr>
          <p:nvPr/>
        </p:nvCxnSpPr>
        <p:spPr>
          <a:xfrm flipV="1">
            <a:off x="5590356" y="1764591"/>
            <a:ext cx="1900774" cy="184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DC8BBD89-5466-49D1-B970-571FE41B9218}"/>
              </a:ext>
            </a:extLst>
          </p:cNvPr>
          <p:cNvCxnSpPr>
            <a:stCxn id="8" idx="3"/>
            <a:endCxn id="16" idx="1"/>
          </p:cNvCxnSpPr>
          <p:nvPr/>
        </p:nvCxnSpPr>
        <p:spPr>
          <a:xfrm>
            <a:off x="5590356" y="3606043"/>
            <a:ext cx="1900774" cy="260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E391A8BA-88B1-4F3C-AFFD-91164F4C6962}"/>
              </a:ext>
            </a:extLst>
          </p:cNvPr>
          <p:cNvCxnSpPr>
            <a:cxnSpLocks/>
            <a:stCxn id="8" idx="3"/>
            <a:endCxn id="14" idx="0"/>
          </p:cNvCxnSpPr>
          <p:nvPr/>
        </p:nvCxnSpPr>
        <p:spPr>
          <a:xfrm>
            <a:off x="5590356" y="3606043"/>
            <a:ext cx="3352141" cy="170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A637C83E-0832-462F-B967-58ACC3A32783}"/>
              </a:ext>
            </a:extLst>
          </p:cNvPr>
          <p:cNvCxnSpPr>
            <a:stCxn id="8" idx="2"/>
            <a:endCxn id="18" idx="0"/>
          </p:cNvCxnSpPr>
          <p:nvPr/>
        </p:nvCxnSpPr>
        <p:spPr>
          <a:xfrm flipH="1">
            <a:off x="2282393" y="4531860"/>
            <a:ext cx="2227843" cy="65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08C5E2E7-596E-4CEE-B179-F5D5FC2860B7}"/>
              </a:ext>
            </a:extLst>
          </p:cNvPr>
          <p:cNvCxnSpPr>
            <a:stCxn id="8" idx="2"/>
            <a:endCxn id="12" idx="0"/>
          </p:cNvCxnSpPr>
          <p:nvPr/>
        </p:nvCxnSpPr>
        <p:spPr>
          <a:xfrm>
            <a:off x="4510236" y="4531860"/>
            <a:ext cx="362686" cy="65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F4178D2-730D-425C-95F5-B19002A0BC79}"/>
              </a:ext>
            </a:extLst>
          </p:cNvPr>
          <p:cNvSpPr txBox="1"/>
          <p:nvPr/>
        </p:nvSpPr>
        <p:spPr>
          <a:xfrm>
            <a:off x="7537197" y="2502076"/>
            <a:ext cx="1783904" cy="276999"/>
          </a:xfrm>
          <a:prstGeom prst="rect">
            <a:avLst/>
          </a:prstGeom>
          <a:noFill/>
        </p:spPr>
        <p:txBody>
          <a:bodyPr wrap="square" rtlCol="0">
            <a:spAutoFit/>
          </a:bodyPr>
          <a:lstStyle/>
          <a:p>
            <a:pPr algn="ctr"/>
            <a:r>
              <a:rPr lang="fr-FR" sz="1200" dirty="0"/>
              <a:t>Menu rechercher</a:t>
            </a:r>
          </a:p>
        </p:txBody>
      </p:sp>
      <p:sp>
        <p:nvSpPr>
          <p:cNvPr id="33" name="ZoneTexte 32">
            <a:extLst>
              <a:ext uri="{FF2B5EF4-FFF2-40B4-BE49-F238E27FC236}">
                <a16:creationId xmlns:a16="http://schemas.microsoft.com/office/drawing/2014/main" id="{2E99C471-3B6E-499E-85EA-D4DA9DD720D4}"/>
              </a:ext>
            </a:extLst>
          </p:cNvPr>
          <p:cNvSpPr txBox="1"/>
          <p:nvPr/>
        </p:nvSpPr>
        <p:spPr>
          <a:xfrm>
            <a:off x="7619256" y="4587051"/>
            <a:ext cx="1783904" cy="276999"/>
          </a:xfrm>
          <a:prstGeom prst="rect">
            <a:avLst/>
          </a:prstGeom>
          <a:noFill/>
        </p:spPr>
        <p:txBody>
          <a:bodyPr wrap="square" rtlCol="0">
            <a:spAutoFit/>
          </a:bodyPr>
          <a:lstStyle/>
          <a:p>
            <a:pPr algn="ctr"/>
            <a:r>
              <a:rPr lang="fr-FR" sz="1200" dirty="0"/>
              <a:t>Menu ajouter</a:t>
            </a:r>
          </a:p>
        </p:txBody>
      </p:sp>
      <p:sp>
        <p:nvSpPr>
          <p:cNvPr id="34" name="ZoneTexte 33">
            <a:extLst>
              <a:ext uri="{FF2B5EF4-FFF2-40B4-BE49-F238E27FC236}">
                <a16:creationId xmlns:a16="http://schemas.microsoft.com/office/drawing/2014/main" id="{2CDC1FC7-6659-4B21-A98D-9D4BA571E0F5}"/>
              </a:ext>
            </a:extLst>
          </p:cNvPr>
          <p:cNvSpPr txBox="1"/>
          <p:nvPr/>
        </p:nvSpPr>
        <p:spPr>
          <a:xfrm>
            <a:off x="4574299" y="4920941"/>
            <a:ext cx="1783904" cy="276999"/>
          </a:xfrm>
          <a:prstGeom prst="rect">
            <a:avLst/>
          </a:prstGeom>
          <a:noFill/>
        </p:spPr>
        <p:txBody>
          <a:bodyPr wrap="square" rtlCol="0">
            <a:spAutoFit/>
          </a:bodyPr>
          <a:lstStyle/>
          <a:p>
            <a:pPr algn="ctr"/>
            <a:r>
              <a:rPr lang="fr-FR" sz="1200" dirty="0"/>
              <a:t>Menu modifier</a:t>
            </a:r>
          </a:p>
        </p:txBody>
      </p:sp>
      <p:sp>
        <p:nvSpPr>
          <p:cNvPr id="35" name="ZoneTexte 34">
            <a:extLst>
              <a:ext uri="{FF2B5EF4-FFF2-40B4-BE49-F238E27FC236}">
                <a16:creationId xmlns:a16="http://schemas.microsoft.com/office/drawing/2014/main" id="{DE90213F-11A3-4C98-800E-3A8A5C224117}"/>
              </a:ext>
            </a:extLst>
          </p:cNvPr>
          <p:cNvSpPr txBox="1"/>
          <p:nvPr/>
        </p:nvSpPr>
        <p:spPr>
          <a:xfrm>
            <a:off x="8614692" y="5056549"/>
            <a:ext cx="1783904" cy="276999"/>
          </a:xfrm>
          <a:prstGeom prst="rect">
            <a:avLst/>
          </a:prstGeom>
          <a:noFill/>
        </p:spPr>
        <p:txBody>
          <a:bodyPr wrap="square" rtlCol="0">
            <a:spAutoFit/>
          </a:bodyPr>
          <a:lstStyle/>
          <a:p>
            <a:pPr algn="ctr"/>
            <a:r>
              <a:rPr lang="fr-FR" sz="1200" dirty="0"/>
              <a:t>Menu supprimer</a:t>
            </a:r>
          </a:p>
        </p:txBody>
      </p:sp>
      <p:sp>
        <p:nvSpPr>
          <p:cNvPr id="37" name="ZoneTexte 36">
            <a:extLst>
              <a:ext uri="{FF2B5EF4-FFF2-40B4-BE49-F238E27FC236}">
                <a16:creationId xmlns:a16="http://schemas.microsoft.com/office/drawing/2014/main" id="{AFBB2506-0A7A-4191-B234-0F01052A91EA}"/>
              </a:ext>
            </a:extLst>
          </p:cNvPr>
          <p:cNvSpPr txBox="1"/>
          <p:nvPr/>
        </p:nvSpPr>
        <p:spPr>
          <a:xfrm>
            <a:off x="3618284" y="2388950"/>
            <a:ext cx="1783904" cy="276999"/>
          </a:xfrm>
          <a:prstGeom prst="rect">
            <a:avLst/>
          </a:prstGeom>
          <a:noFill/>
        </p:spPr>
        <p:txBody>
          <a:bodyPr wrap="square" rtlCol="0">
            <a:spAutoFit/>
          </a:bodyPr>
          <a:lstStyle/>
          <a:p>
            <a:pPr algn="ctr"/>
            <a:r>
              <a:rPr lang="fr-FR" sz="1200" dirty="0"/>
              <a:t>Menu</a:t>
            </a:r>
          </a:p>
        </p:txBody>
      </p:sp>
      <p:sp>
        <p:nvSpPr>
          <p:cNvPr id="44" name="ZoneTexte 43">
            <a:extLst>
              <a:ext uri="{FF2B5EF4-FFF2-40B4-BE49-F238E27FC236}">
                <a16:creationId xmlns:a16="http://schemas.microsoft.com/office/drawing/2014/main" id="{5B25235B-AEE4-4960-9AC0-A0017EC31E1F}"/>
              </a:ext>
            </a:extLst>
          </p:cNvPr>
          <p:cNvSpPr txBox="1"/>
          <p:nvPr/>
        </p:nvSpPr>
        <p:spPr>
          <a:xfrm>
            <a:off x="523652" y="2857925"/>
            <a:ext cx="1783904" cy="276999"/>
          </a:xfrm>
          <a:prstGeom prst="rect">
            <a:avLst/>
          </a:prstGeom>
          <a:noFill/>
        </p:spPr>
        <p:txBody>
          <a:bodyPr wrap="square" rtlCol="0">
            <a:spAutoFit/>
          </a:bodyPr>
          <a:lstStyle/>
          <a:p>
            <a:pPr algn="ctr"/>
            <a:r>
              <a:rPr lang="fr-FR" sz="1200" dirty="0"/>
              <a:t>Connexion</a:t>
            </a:r>
          </a:p>
        </p:txBody>
      </p:sp>
      <p:sp>
        <p:nvSpPr>
          <p:cNvPr id="45" name="ZoneTexte 44">
            <a:extLst>
              <a:ext uri="{FF2B5EF4-FFF2-40B4-BE49-F238E27FC236}">
                <a16:creationId xmlns:a16="http://schemas.microsoft.com/office/drawing/2014/main" id="{F9173A21-2C76-49C7-82C8-0DD8E66CCBC3}"/>
              </a:ext>
            </a:extLst>
          </p:cNvPr>
          <p:cNvSpPr txBox="1"/>
          <p:nvPr/>
        </p:nvSpPr>
        <p:spPr>
          <a:xfrm>
            <a:off x="870026" y="4920941"/>
            <a:ext cx="1783904" cy="276999"/>
          </a:xfrm>
          <a:prstGeom prst="rect">
            <a:avLst/>
          </a:prstGeom>
          <a:noFill/>
        </p:spPr>
        <p:txBody>
          <a:bodyPr wrap="square" rtlCol="0">
            <a:spAutoFit/>
          </a:bodyPr>
          <a:lstStyle/>
          <a:p>
            <a:pPr algn="ctr"/>
            <a:r>
              <a:rPr lang="fr-FR" sz="1200" dirty="0"/>
              <a:t>Calendrier</a:t>
            </a:r>
          </a:p>
        </p:txBody>
      </p:sp>
      <p:pic>
        <p:nvPicPr>
          <p:cNvPr id="47" name="Image 46" descr="Une image contenant capture d’écran&#10;&#10;Description générée automatiquement">
            <a:extLst>
              <a:ext uri="{FF2B5EF4-FFF2-40B4-BE49-F238E27FC236}">
                <a16:creationId xmlns:a16="http://schemas.microsoft.com/office/drawing/2014/main" id="{06587983-9035-41EB-A237-42A7D77F704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54852" y="1405928"/>
            <a:ext cx="2041655" cy="601875"/>
          </a:xfrm>
          <a:prstGeom prst="rect">
            <a:avLst/>
          </a:prstGeom>
        </p:spPr>
      </p:pic>
      <p:pic>
        <p:nvPicPr>
          <p:cNvPr id="49" name="Image 48" descr="Une image contenant capture d’écran&#10;&#10;Description générée automatiquement">
            <a:extLst>
              <a:ext uri="{FF2B5EF4-FFF2-40B4-BE49-F238E27FC236}">
                <a16:creationId xmlns:a16="http://schemas.microsoft.com/office/drawing/2014/main" id="{01F2E7AF-0414-45AB-A123-1744531361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70976" y="5354838"/>
            <a:ext cx="1272010" cy="793520"/>
          </a:xfrm>
          <a:prstGeom prst="rect">
            <a:avLst/>
          </a:prstGeom>
        </p:spPr>
      </p:pic>
      <p:pic>
        <p:nvPicPr>
          <p:cNvPr id="53" name="Image 52" descr="Une image contenant capture d’écran&#10;&#10;Description générée automatiquement">
            <a:extLst>
              <a:ext uri="{FF2B5EF4-FFF2-40B4-BE49-F238E27FC236}">
                <a16:creationId xmlns:a16="http://schemas.microsoft.com/office/drawing/2014/main" id="{7A4F1436-9A6F-4C7D-9F17-5E1234A635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40806" y="2811589"/>
            <a:ext cx="1132350" cy="1441173"/>
          </a:xfrm>
          <a:prstGeom prst="rect">
            <a:avLst/>
          </a:prstGeom>
        </p:spPr>
      </p:pic>
      <p:pic>
        <p:nvPicPr>
          <p:cNvPr id="55" name="Image 54" descr="Une image contenant capture d’écran&#10;&#10;Description générée automatiquement">
            <a:extLst>
              <a:ext uri="{FF2B5EF4-FFF2-40B4-BE49-F238E27FC236}">
                <a16:creationId xmlns:a16="http://schemas.microsoft.com/office/drawing/2014/main" id="{F798B53B-A94A-47BC-951C-B7C70A94FD6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99986" y="5475790"/>
            <a:ext cx="1188690" cy="653679"/>
          </a:xfrm>
          <a:prstGeom prst="rect">
            <a:avLst/>
          </a:prstGeom>
        </p:spPr>
      </p:pic>
      <p:cxnSp>
        <p:nvCxnSpPr>
          <p:cNvPr id="57" name="Connecteur droit avec flèche 56">
            <a:extLst>
              <a:ext uri="{FF2B5EF4-FFF2-40B4-BE49-F238E27FC236}">
                <a16:creationId xmlns:a16="http://schemas.microsoft.com/office/drawing/2014/main" id="{83B92E97-9706-4108-9A1B-A2A850E969F4}"/>
              </a:ext>
            </a:extLst>
          </p:cNvPr>
          <p:cNvCxnSpPr>
            <a:stCxn id="12" idx="3"/>
            <a:endCxn id="55" idx="1"/>
          </p:cNvCxnSpPr>
          <p:nvPr/>
        </p:nvCxnSpPr>
        <p:spPr>
          <a:xfrm flipV="1">
            <a:off x="5828937" y="5802630"/>
            <a:ext cx="371049" cy="10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D0EA3793-96E2-41E3-9C1B-72E02B3FD411}"/>
              </a:ext>
            </a:extLst>
          </p:cNvPr>
          <p:cNvCxnSpPr>
            <a:stCxn id="14" idx="3"/>
            <a:endCxn id="49" idx="1"/>
          </p:cNvCxnSpPr>
          <p:nvPr/>
        </p:nvCxnSpPr>
        <p:spPr>
          <a:xfrm flipV="1">
            <a:off x="9905447" y="5751598"/>
            <a:ext cx="665529" cy="285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FADCE856-7119-4449-B0A3-8D68055744B6}"/>
              </a:ext>
            </a:extLst>
          </p:cNvPr>
          <p:cNvCxnSpPr>
            <a:stCxn id="16" idx="3"/>
            <a:endCxn id="53" idx="1"/>
          </p:cNvCxnSpPr>
          <p:nvPr/>
        </p:nvCxnSpPr>
        <p:spPr>
          <a:xfrm flipV="1">
            <a:off x="9403160" y="3532176"/>
            <a:ext cx="1237646" cy="334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D70CC58D-3ECD-464B-A445-D53876D43449}"/>
              </a:ext>
            </a:extLst>
          </p:cNvPr>
          <p:cNvCxnSpPr>
            <a:stCxn id="10" idx="3"/>
            <a:endCxn id="47" idx="1"/>
          </p:cNvCxnSpPr>
          <p:nvPr/>
        </p:nvCxnSpPr>
        <p:spPr>
          <a:xfrm flipV="1">
            <a:off x="9403161" y="1706866"/>
            <a:ext cx="651691" cy="57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DEC47552-2328-4DE6-A0E4-A18276D69AF5}"/>
              </a:ext>
            </a:extLst>
          </p:cNvPr>
          <p:cNvSpPr txBox="1"/>
          <p:nvPr/>
        </p:nvSpPr>
        <p:spPr>
          <a:xfrm>
            <a:off x="10183727" y="1994771"/>
            <a:ext cx="1783904" cy="276999"/>
          </a:xfrm>
          <a:prstGeom prst="rect">
            <a:avLst/>
          </a:prstGeom>
          <a:noFill/>
        </p:spPr>
        <p:txBody>
          <a:bodyPr wrap="square" rtlCol="0">
            <a:spAutoFit/>
          </a:bodyPr>
          <a:lstStyle/>
          <a:p>
            <a:pPr algn="ctr"/>
            <a:r>
              <a:rPr lang="fr-FR" sz="1200" dirty="0"/>
              <a:t>Rechercher un étudiant</a:t>
            </a:r>
          </a:p>
        </p:txBody>
      </p:sp>
      <p:sp>
        <p:nvSpPr>
          <p:cNvPr id="65" name="ZoneTexte 64">
            <a:extLst>
              <a:ext uri="{FF2B5EF4-FFF2-40B4-BE49-F238E27FC236}">
                <a16:creationId xmlns:a16="http://schemas.microsoft.com/office/drawing/2014/main" id="{11F950AC-6BD7-4DF5-91AB-1A14B736518E}"/>
              </a:ext>
            </a:extLst>
          </p:cNvPr>
          <p:cNvSpPr txBox="1"/>
          <p:nvPr/>
        </p:nvSpPr>
        <p:spPr>
          <a:xfrm>
            <a:off x="10315029" y="4284271"/>
            <a:ext cx="1783904" cy="276999"/>
          </a:xfrm>
          <a:prstGeom prst="rect">
            <a:avLst/>
          </a:prstGeom>
          <a:noFill/>
        </p:spPr>
        <p:txBody>
          <a:bodyPr wrap="square" rtlCol="0">
            <a:spAutoFit/>
          </a:bodyPr>
          <a:lstStyle/>
          <a:p>
            <a:pPr algn="ctr"/>
            <a:r>
              <a:rPr lang="fr-FR" sz="1200" dirty="0"/>
              <a:t>Ajouter un étudiant</a:t>
            </a:r>
          </a:p>
        </p:txBody>
      </p:sp>
      <p:sp>
        <p:nvSpPr>
          <p:cNvPr id="66" name="ZoneTexte 65">
            <a:extLst>
              <a:ext uri="{FF2B5EF4-FFF2-40B4-BE49-F238E27FC236}">
                <a16:creationId xmlns:a16="http://schemas.microsoft.com/office/drawing/2014/main" id="{0D3D2B95-7CDA-46DE-B004-EA9CC6A9E945}"/>
              </a:ext>
            </a:extLst>
          </p:cNvPr>
          <p:cNvSpPr txBox="1"/>
          <p:nvPr/>
        </p:nvSpPr>
        <p:spPr>
          <a:xfrm>
            <a:off x="10311288" y="6183835"/>
            <a:ext cx="1783904" cy="276999"/>
          </a:xfrm>
          <a:prstGeom prst="rect">
            <a:avLst/>
          </a:prstGeom>
          <a:noFill/>
        </p:spPr>
        <p:txBody>
          <a:bodyPr wrap="square" rtlCol="0">
            <a:spAutoFit/>
          </a:bodyPr>
          <a:lstStyle/>
          <a:p>
            <a:pPr algn="ctr"/>
            <a:r>
              <a:rPr lang="fr-FR" sz="1200" dirty="0"/>
              <a:t>Supprimer un étudiant</a:t>
            </a:r>
          </a:p>
        </p:txBody>
      </p:sp>
      <p:sp>
        <p:nvSpPr>
          <p:cNvPr id="67" name="ZoneTexte 66">
            <a:extLst>
              <a:ext uri="{FF2B5EF4-FFF2-40B4-BE49-F238E27FC236}">
                <a16:creationId xmlns:a16="http://schemas.microsoft.com/office/drawing/2014/main" id="{214AFCBF-422F-45E5-8ABB-BE4672CC1497}"/>
              </a:ext>
            </a:extLst>
          </p:cNvPr>
          <p:cNvSpPr txBox="1"/>
          <p:nvPr/>
        </p:nvSpPr>
        <p:spPr>
          <a:xfrm>
            <a:off x="5900208" y="6138258"/>
            <a:ext cx="1783904" cy="276999"/>
          </a:xfrm>
          <a:prstGeom prst="rect">
            <a:avLst/>
          </a:prstGeom>
          <a:noFill/>
        </p:spPr>
        <p:txBody>
          <a:bodyPr wrap="square" rtlCol="0">
            <a:spAutoFit/>
          </a:bodyPr>
          <a:lstStyle/>
          <a:p>
            <a:pPr algn="ctr"/>
            <a:r>
              <a:rPr lang="fr-FR" sz="1200" dirty="0"/>
              <a:t>Modifier un étudiant</a:t>
            </a:r>
          </a:p>
        </p:txBody>
      </p:sp>
    </p:spTree>
    <p:extLst>
      <p:ext uri="{BB962C8B-B14F-4D97-AF65-F5344CB8AC3E}">
        <p14:creationId xmlns:p14="http://schemas.microsoft.com/office/powerpoint/2010/main" val="417305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40048" y="44304"/>
            <a:ext cx="8692399" cy="897633"/>
          </a:xfrm>
        </p:spPr>
        <p:txBody>
          <a:bodyPr rtlCol="0">
            <a:normAutofit/>
          </a:bodyPr>
          <a:lstStyle/>
          <a:p>
            <a:pPr algn="ctr" rtl="0"/>
            <a:r>
              <a:rPr lang="fr-FR" sz="3600" b="1" u="sng" dirty="0"/>
              <a:t>Exemples de fonctionnement</a:t>
            </a:r>
          </a:p>
        </p:txBody>
      </p:sp>
      <p:pic>
        <p:nvPicPr>
          <p:cNvPr id="6" name="Image 5" descr="Une image contenant capture d’écran, ordinateur, blanc, portable&#10;&#10;Description générée automatiquement">
            <a:extLst>
              <a:ext uri="{FF2B5EF4-FFF2-40B4-BE49-F238E27FC236}">
                <a16:creationId xmlns:a16="http://schemas.microsoft.com/office/drawing/2014/main" id="{874F98A0-EEE5-41BB-89E2-564F67FE9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19" y="1198815"/>
            <a:ext cx="9522178" cy="5165917"/>
          </a:xfrm>
          <a:prstGeom prst="rect">
            <a:avLst/>
          </a:prstGeom>
        </p:spPr>
      </p:pic>
      <p:sp>
        <p:nvSpPr>
          <p:cNvPr id="7" name="Rectangle 6">
            <a:extLst>
              <a:ext uri="{FF2B5EF4-FFF2-40B4-BE49-F238E27FC236}">
                <a16:creationId xmlns:a16="http://schemas.microsoft.com/office/drawing/2014/main" id="{F7E59F9B-488A-4530-BD27-D1BB8C535959}"/>
              </a:ext>
            </a:extLst>
          </p:cNvPr>
          <p:cNvSpPr/>
          <p:nvPr/>
        </p:nvSpPr>
        <p:spPr>
          <a:xfrm>
            <a:off x="189756" y="4797152"/>
            <a:ext cx="720080" cy="15655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789B9313-9B7C-487D-942E-ACCB0844C843}"/>
              </a:ext>
            </a:extLst>
          </p:cNvPr>
          <p:cNvSpPr txBox="1"/>
          <p:nvPr/>
        </p:nvSpPr>
        <p:spPr>
          <a:xfrm>
            <a:off x="9711933" y="1806627"/>
            <a:ext cx="2476891" cy="1754326"/>
          </a:xfrm>
          <a:prstGeom prst="rect">
            <a:avLst/>
          </a:prstGeom>
          <a:noFill/>
        </p:spPr>
        <p:txBody>
          <a:bodyPr wrap="square" rtlCol="0">
            <a:spAutoFit/>
          </a:bodyPr>
          <a:lstStyle/>
          <a:p>
            <a:r>
              <a:rPr lang="fr-FR" dirty="0"/>
              <a:t>Utilisation de bouton, de saisie de texte</a:t>
            </a:r>
          </a:p>
          <a:p>
            <a:r>
              <a:rPr lang="fr-FR" dirty="0"/>
              <a:t> </a:t>
            </a:r>
          </a:p>
          <a:p>
            <a:r>
              <a:rPr lang="fr-FR" dirty="0" err="1">
                <a:solidFill>
                  <a:srgbClr val="00B050"/>
                </a:solidFill>
              </a:rPr>
              <a:t>JButton</a:t>
            </a:r>
            <a:endParaRPr lang="fr-FR" dirty="0">
              <a:solidFill>
                <a:srgbClr val="00B050"/>
              </a:solidFill>
            </a:endParaRPr>
          </a:p>
          <a:p>
            <a:r>
              <a:rPr lang="fr-FR" dirty="0">
                <a:solidFill>
                  <a:srgbClr val="FFFF00"/>
                </a:solidFill>
              </a:rPr>
              <a:t>JTextField</a:t>
            </a:r>
          </a:p>
          <a:p>
            <a:r>
              <a:rPr lang="fr-FR" dirty="0" err="1">
                <a:solidFill>
                  <a:srgbClr val="FF0000"/>
                </a:solidFill>
              </a:rPr>
              <a:t>JLabel</a:t>
            </a:r>
            <a:endParaRPr lang="fr-FR" dirty="0">
              <a:solidFill>
                <a:srgbClr val="FF0000"/>
              </a:solidFill>
            </a:endParaRPr>
          </a:p>
        </p:txBody>
      </p:sp>
      <p:sp>
        <p:nvSpPr>
          <p:cNvPr id="9" name="Cadre 8">
            <a:extLst>
              <a:ext uri="{FF2B5EF4-FFF2-40B4-BE49-F238E27FC236}">
                <a16:creationId xmlns:a16="http://schemas.microsoft.com/office/drawing/2014/main" id="{59D91BF2-DD80-434B-ACD7-219FB74FEF0E}"/>
              </a:ext>
            </a:extLst>
          </p:cNvPr>
          <p:cNvSpPr/>
          <p:nvPr/>
        </p:nvSpPr>
        <p:spPr>
          <a:xfrm>
            <a:off x="2710036" y="5445224"/>
            <a:ext cx="7001898" cy="72008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 name="ZoneTexte 9">
            <a:extLst>
              <a:ext uri="{FF2B5EF4-FFF2-40B4-BE49-F238E27FC236}">
                <a16:creationId xmlns:a16="http://schemas.microsoft.com/office/drawing/2014/main" id="{40F45D04-9864-4BF5-8BAB-139FE1328D29}"/>
              </a:ext>
            </a:extLst>
          </p:cNvPr>
          <p:cNvSpPr txBox="1"/>
          <p:nvPr/>
        </p:nvSpPr>
        <p:spPr>
          <a:xfrm>
            <a:off x="9711934" y="5343599"/>
            <a:ext cx="2476890" cy="923330"/>
          </a:xfrm>
          <a:prstGeom prst="rect">
            <a:avLst/>
          </a:prstGeom>
          <a:noFill/>
        </p:spPr>
        <p:txBody>
          <a:bodyPr wrap="square" rtlCol="0">
            <a:spAutoFit/>
          </a:bodyPr>
          <a:lstStyle/>
          <a:p>
            <a:r>
              <a:rPr lang="fr-FR" dirty="0"/>
              <a:t>Message montrant la communication entre le JAVA et la BDD</a:t>
            </a:r>
          </a:p>
        </p:txBody>
      </p:sp>
      <p:sp>
        <p:nvSpPr>
          <p:cNvPr id="11" name="Rectangle 10">
            <a:extLst>
              <a:ext uri="{FF2B5EF4-FFF2-40B4-BE49-F238E27FC236}">
                <a16:creationId xmlns:a16="http://schemas.microsoft.com/office/drawing/2014/main" id="{901B19F0-B20F-4546-826A-42090FA119E9}"/>
              </a:ext>
            </a:extLst>
          </p:cNvPr>
          <p:cNvSpPr/>
          <p:nvPr/>
        </p:nvSpPr>
        <p:spPr>
          <a:xfrm>
            <a:off x="714772" y="1628800"/>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4CB83E00-71E5-4B3E-BB56-40865C566EB4}"/>
              </a:ext>
            </a:extLst>
          </p:cNvPr>
          <p:cNvSpPr/>
          <p:nvPr/>
        </p:nvSpPr>
        <p:spPr>
          <a:xfrm>
            <a:off x="714772" y="2996952"/>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5E485803-FE8B-46B6-9CF6-45620C0AADB5}"/>
              </a:ext>
            </a:extLst>
          </p:cNvPr>
          <p:cNvSpPr/>
          <p:nvPr/>
        </p:nvSpPr>
        <p:spPr>
          <a:xfrm>
            <a:off x="712654" y="3678447"/>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6C5FFCF0-42E8-4397-94F6-2209E6415647}"/>
              </a:ext>
            </a:extLst>
          </p:cNvPr>
          <p:cNvSpPr/>
          <p:nvPr/>
        </p:nvSpPr>
        <p:spPr>
          <a:xfrm>
            <a:off x="731791" y="4322183"/>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81613C97-DC4D-477F-94B1-82B6D6F20A2F}"/>
              </a:ext>
            </a:extLst>
          </p:cNvPr>
          <p:cNvSpPr/>
          <p:nvPr/>
        </p:nvSpPr>
        <p:spPr>
          <a:xfrm>
            <a:off x="714772" y="2272536"/>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 name="Connecteur droit avec flèche 24">
            <a:extLst>
              <a:ext uri="{FF2B5EF4-FFF2-40B4-BE49-F238E27FC236}">
                <a16:creationId xmlns:a16="http://schemas.microsoft.com/office/drawing/2014/main" id="{DF1135FC-1ED7-4A42-A028-D0F0A222D3BB}"/>
              </a:ext>
            </a:extLst>
          </p:cNvPr>
          <p:cNvCxnSpPr/>
          <p:nvPr/>
        </p:nvCxnSpPr>
        <p:spPr>
          <a:xfrm flipV="1">
            <a:off x="4150196" y="4030847"/>
            <a:ext cx="360040" cy="75866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57B61B0D-5AB1-40F4-9794-84D1BAF1EB03}"/>
              </a:ext>
            </a:extLst>
          </p:cNvPr>
          <p:cNvCxnSpPr/>
          <p:nvPr/>
        </p:nvCxnSpPr>
        <p:spPr>
          <a:xfrm flipH="1">
            <a:off x="8407052" y="2060848"/>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AC551DDB-7DCB-4D9B-8210-E4E24AF2C6CF}"/>
              </a:ext>
            </a:extLst>
          </p:cNvPr>
          <p:cNvCxnSpPr>
            <a:cxnSpLocks/>
          </p:cNvCxnSpPr>
          <p:nvPr/>
        </p:nvCxnSpPr>
        <p:spPr>
          <a:xfrm flipH="1" flipV="1">
            <a:off x="5302324" y="3678447"/>
            <a:ext cx="152443" cy="54697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2" name="Connecteur droit avec flèche 31">
            <a:extLst>
              <a:ext uri="{FF2B5EF4-FFF2-40B4-BE49-F238E27FC236}">
                <a16:creationId xmlns:a16="http://schemas.microsoft.com/office/drawing/2014/main" id="{18327CAA-583A-4183-8E2B-0DC257F55124}"/>
              </a:ext>
            </a:extLst>
          </p:cNvPr>
          <p:cNvCxnSpPr/>
          <p:nvPr/>
        </p:nvCxnSpPr>
        <p:spPr>
          <a:xfrm flipV="1">
            <a:off x="3862164" y="3678447"/>
            <a:ext cx="72008" cy="3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DF100C96-4354-466E-89C3-FAC748F56FF5}"/>
              </a:ext>
            </a:extLst>
          </p:cNvPr>
          <p:cNvCxnSpPr/>
          <p:nvPr/>
        </p:nvCxnSpPr>
        <p:spPr>
          <a:xfrm flipV="1">
            <a:off x="3728554" y="3400637"/>
            <a:ext cx="72008" cy="3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06048301-E63B-4484-BF85-EA591A6C4D41}"/>
              </a:ext>
            </a:extLst>
          </p:cNvPr>
          <p:cNvCxnSpPr/>
          <p:nvPr/>
        </p:nvCxnSpPr>
        <p:spPr>
          <a:xfrm flipH="1">
            <a:off x="8398668" y="2348880"/>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480DAD77-3095-4771-A713-98DB039F3473}"/>
              </a:ext>
            </a:extLst>
          </p:cNvPr>
          <p:cNvCxnSpPr/>
          <p:nvPr/>
        </p:nvCxnSpPr>
        <p:spPr>
          <a:xfrm flipH="1">
            <a:off x="8398668" y="2636912"/>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7F181B6F-1C6C-4CB7-9ADC-C5460D2FE28D}"/>
              </a:ext>
            </a:extLst>
          </p:cNvPr>
          <p:cNvCxnSpPr/>
          <p:nvPr/>
        </p:nvCxnSpPr>
        <p:spPr>
          <a:xfrm flipH="1">
            <a:off x="8398668" y="2924944"/>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24012ED6-993E-4CF5-807B-F1608BD8992A}"/>
              </a:ext>
            </a:extLst>
          </p:cNvPr>
          <p:cNvCxnSpPr/>
          <p:nvPr/>
        </p:nvCxnSpPr>
        <p:spPr>
          <a:xfrm flipH="1">
            <a:off x="8398668" y="3225682"/>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88387390-204B-4477-97BE-7966651C81C1}"/>
              </a:ext>
            </a:extLst>
          </p:cNvPr>
          <p:cNvCxnSpPr/>
          <p:nvPr/>
        </p:nvCxnSpPr>
        <p:spPr>
          <a:xfrm flipH="1">
            <a:off x="8398668" y="3429000"/>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EBAA1287-7DDC-4626-A9DC-BB726A3E8A21}"/>
              </a:ext>
            </a:extLst>
          </p:cNvPr>
          <p:cNvCxnSpPr/>
          <p:nvPr/>
        </p:nvCxnSpPr>
        <p:spPr>
          <a:xfrm flipH="1">
            <a:off x="8407052" y="4581128"/>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333F3638-5144-4D47-82CA-B1BE632F826F}"/>
              </a:ext>
            </a:extLst>
          </p:cNvPr>
          <p:cNvCxnSpPr/>
          <p:nvPr/>
        </p:nvCxnSpPr>
        <p:spPr>
          <a:xfrm flipH="1">
            <a:off x="8407052" y="4312100"/>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8C3FE9F-88A8-4DE4-99EA-B9CA8A0697D5}"/>
              </a:ext>
            </a:extLst>
          </p:cNvPr>
          <p:cNvCxnSpPr/>
          <p:nvPr/>
        </p:nvCxnSpPr>
        <p:spPr>
          <a:xfrm flipH="1">
            <a:off x="8398668" y="4010794"/>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E0CE3FF-A482-4EC7-8835-1086FB0D2027}"/>
              </a:ext>
            </a:extLst>
          </p:cNvPr>
          <p:cNvCxnSpPr/>
          <p:nvPr/>
        </p:nvCxnSpPr>
        <p:spPr>
          <a:xfrm flipH="1">
            <a:off x="8398668" y="3753037"/>
            <a:ext cx="864096"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2411" y="24862"/>
            <a:ext cx="9144001" cy="915888"/>
          </a:xfrm>
        </p:spPr>
        <p:txBody>
          <a:bodyPr rtlCol="0"/>
          <a:lstStyle/>
          <a:p>
            <a:pPr algn="ctr"/>
            <a:r>
              <a:rPr lang="fr-FR" b="1" u="sng" dirty="0"/>
              <a:t>Versioning GIT</a:t>
            </a:r>
          </a:p>
        </p:txBody>
      </p:sp>
      <p:pic>
        <p:nvPicPr>
          <p:cNvPr id="3" name="Image 2">
            <a:extLst>
              <a:ext uri="{FF2B5EF4-FFF2-40B4-BE49-F238E27FC236}">
                <a16:creationId xmlns:a16="http://schemas.microsoft.com/office/drawing/2014/main" id="{8E9BA3C5-C730-47E9-8B26-043E4CE0E0FC}"/>
              </a:ext>
            </a:extLst>
          </p:cNvPr>
          <p:cNvPicPr>
            <a:picLocks noChangeAspect="1"/>
          </p:cNvPicPr>
          <p:nvPr/>
        </p:nvPicPr>
        <p:blipFill rotWithShape="1">
          <a:blip r:embed="rId2"/>
          <a:srcRect l="18689" t="16042" r="19871" b="19892"/>
          <a:stretch/>
        </p:blipFill>
        <p:spPr>
          <a:xfrm>
            <a:off x="6382444" y="1680591"/>
            <a:ext cx="5647316" cy="3312369"/>
          </a:xfrm>
          <a:prstGeom prst="rect">
            <a:avLst/>
          </a:prstGeom>
        </p:spPr>
      </p:pic>
      <p:pic>
        <p:nvPicPr>
          <p:cNvPr id="4" name="Image 3">
            <a:extLst>
              <a:ext uri="{FF2B5EF4-FFF2-40B4-BE49-F238E27FC236}">
                <a16:creationId xmlns:a16="http://schemas.microsoft.com/office/drawing/2014/main" id="{EEA4103D-F9B7-4CBB-96F2-0E5A91C55C81}"/>
              </a:ext>
            </a:extLst>
          </p:cNvPr>
          <p:cNvPicPr>
            <a:picLocks noChangeAspect="1"/>
          </p:cNvPicPr>
          <p:nvPr/>
        </p:nvPicPr>
        <p:blipFill rotWithShape="1">
          <a:blip r:embed="rId3"/>
          <a:srcRect l="375" t="10503" r="21736" b="35934"/>
          <a:stretch/>
        </p:blipFill>
        <p:spPr>
          <a:xfrm>
            <a:off x="125293" y="2597465"/>
            <a:ext cx="6192687" cy="2395495"/>
          </a:xfrm>
          <a:prstGeom prst="rect">
            <a:avLst/>
          </a:prstGeom>
        </p:spPr>
      </p:pic>
      <p:sp>
        <p:nvSpPr>
          <p:cNvPr id="5" name="ZoneTexte 4">
            <a:extLst>
              <a:ext uri="{FF2B5EF4-FFF2-40B4-BE49-F238E27FC236}">
                <a16:creationId xmlns:a16="http://schemas.microsoft.com/office/drawing/2014/main" id="{F00034B8-D604-40E3-958A-7E5544E54F5C}"/>
              </a:ext>
            </a:extLst>
          </p:cNvPr>
          <p:cNvSpPr txBox="1"/>
          <p:nvPr/>
        </p:nvSpPr>
        <p:spPr>
          <a:xfrm>
            <a:off x="7030516" y="5085184"/>
            <a:ext cx="4608512" cy="369332"/>
          </a:xfrm>
          <a:prstGeom prst="rect">
            <a:avLst/>
          </a:prstGeom>
          <a:noFill/>
        </p:spPr>
        <p:txBody>
          <a:bodyPr wrap="square" rtlCol="0">
            <a:spAutoFit/>
          </a:bodyPr>
          <a:lstStyle/>
          <a:p>
            <a:r>
              <a:rPr lang="fr-FR" dirty="0"/>
              <a:t>Au début de projet nous avons utilisé GIT Hub</a:t>
            </a:r>
          </a:p>
        </p:txBody>
      </p:sp>
      <p:sp>
        <p:nvSpPr>
          <p:cNvPr id="6" name="ZoneTexte 5">
            <a:extLst>
              <a:ext uri="{FF2B5EF4-FFF2-40B4-BE49-F238E27FC236}">
                <a16:creationId xmlns:a16="http://schemas.microsoft.com/office/drawing/2014/main" id="{09769F95-794C-4A1C-8823-A2BA992438DD}"/>
              </a:ext>
            </a:extLst>
          </p:cNvPr>
          <p:cNvSpPr txBox="1"/>
          <p:nvPr/>
        </p:nvSpPr>
        <p:spPr>
          <a:xfrm>
            <a:off x="765820" y="5085184"/>
            <a:ext cx="4608512" cy="646331"/>
          </a:xfrm>
          <a:prstGeom prst="rect">
            <a:avLst/>
          </a:prstGeom>
          <a:noFill/>
        </p:spPr>
        <p:txBody>
          <a:bodyPr wrap="square" rtlCol="0">
            <a:spAutoFit/>
          </a:bodyPr>
          <a:lstStyle/>
          <a:p>
            <a:r>
              <a:rPr lang="fr-FR" dirty="0"/>
              <a:t>Plus pratique et plus simple pour transmettre les fichiers</a:t>
            </a: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eu numérique 16: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5_TF02895261_TF02895261.potx" id="{D591E305-304E-4F08-83F3-B9147EDAAFB5}" vid="{F4994B82-D552-431A-8540-55AA87CE1401}"/>
    </a:ext>
  </a:extLst>
</a:theme>
</file>

<file path=ppt/theme/theme2.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hèm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Présentation tunnel bleu numérique pour les professionnels (grand écran)</Template>
  <TotalTime>0</TotalTime>
  <Words>807</Words>
  <Application>Microsoft Office PowerPoint</Application>
  <PresentationFormat>Custom</PresentationFormat>
  <Paragraphs>105</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Corbel</vt:lpstr>
      <vt:lpstr>Tunnel bleu numérique 16:9</vt:lpstr>
      <vt:lpstr>Gestion d’une école en java</vt:lpstr>
      <vt:lpstr>Sommaire:</vt:lpstr>
      <vt:lpstr>Répartition Des tâches</vt:lpstr>
      <vt:lpstr>Diagramme des classes (DAO) </vt:lpstr>
      <vt:lpstr>Diagramme des classes (Entier) </vt:lpstr>
      <vt:lpstr>Design de la maquette de l’interface graphique</vt:lpstr>
      <vt:lpstr>Design de la maquette de l’interface graphique</vt:lpstr>
      <vt:lpstr>Exemples de fonctionnement</vt:lpstr>
      <vt:lpstr>Versioning GIT</vt:lpstr>
      <vt:lpstr>Bilan individuel et collectif</vt:lpstr>
      <vt:lpstr>Sources: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2020-06-07T08:19:22Z</dcterms:created>
  <dcterms:modified xsi:type="dcterms:W3CDTF">2020-06-07T21:09:56Z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